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31" r:id="rId2"/>
    <p:sldId id="445" r:id="rId3"/>
    <p:sldId id="433" r:id="rId4"/>
    <p:sldId id="435" r:id="rId5"/>
    <p:sldId id="436" r:id="rId6"/>
    <p:sldId id="467" r:id="rId7"/>
    <p:sldId id="438" r:id="rId8"/>
    <p:sldId id="441" r:id="rId9"/>
    <p:sldId id="444" r:id="rId10"/>
    <p:sldId id="443" r:id="rId11"/>
    <p:sldId id="469" r:id="rId12"/>
    <p:sldId id="447" r:id="rId13"/>
    <p:sldId id="422" r:id="rId14"/>
    <p:sldId id="456" r:id="rId15"/>
    <p:sldId id="459" r:id="rId16"/>
    <p:sldId id="460" r:id="rId17"/>
    <p:sldId id="478" r:id="rId18"/>
    <p:sldId id="461" r:id="rId19"/>
    <p:sldId id="462" r:id="rId20"/>
    <p:sldId id="463" r:id="rId21"/>
    <p:sldId id="464" r:id="rId22"/>
    <p:sldId id="465" r:id="rId23"/>
    <p:sldId id="470" r:id="rId24"/>
    <p:sldId id="471" r:id="rId25"/>
    <p:sldId id="476" r:id="rId26"/>
    <p:sldId id="480" r:id="rId27"/>
  </p:sldIdLst>
  <p:sldSz cx="9906000" cy="6858000" type="A4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89" userDrawn="1">
          <p15:clr>
            <a:srgbClr val="A4A3A4"/>
          </p15:clr>
        </p15:guide>
        <p15:guide id="2" pos="2117" userDrawn="1">
          <p15:clr>
            <a:srgbClr val="A4A3A4"/>
          </p15:clr>
        </p15:guide>
        <p15:guide id="3" orient="horz" pos="3173" userDrawn="1">
          <p15:clr>
            <a:srgbClr val="A4A3A4"/>
          </p15:clr>
        </p15:guide>
        <p15:guide id="4" pos="2183" userDrawn="1">
          <p15:clr>
            <a:srgbClr val="A4A3A4"/>
          </p15:clr>
        </p15:guide>
        <p15:guide id="5" orient="horz" pos="2970" userDrawn="1">
          <p15:clr>
            <a:srgbClr val="A4A3A4"/>
          </p15:clr>
        </p15:guide>
        <p15:guide id="6" pos="2182" userDrawn="1">
          <p15:clr>
            <a:srgbClr val="A4A3A4"/>
          </p15:clr>
        </p15:guide>
        <p15:guide id="7" pos="2251" userDrawn="1">
          <p15:clr>
            <a:srgbClr val="A4A3A4"/>
          </p15:clr>
        </p15:guide>
        <p15:guide id="8" orient="horz" pos="3365" userDrawn="1">
          <p15:clr>
            <a:srgbClr val="A4A3A4"/>
          </p15:clr>
        </p15:guide>
        <p15:guide id="9" orient="horz" pos="3150" userDrawn="1">
          <p15:clr>
            <a:srgbClr val="A4A3A4"/>
          </p15:clr>
        </p15:guide>
        <p15:guide id="10" orient="horz" pos="2949" userDrawn="1">
          <p15:clr>
            <a:srgbClr val="A4A3A4"/>
          </p15:clr>
        </p15:guide>
        <p15:guide id="11" pos="2097" userDrawn="1">
          <p15:clr>
            <a:srgbClr val="A4A3A4"/>
          </p15:clr>
        </p15:guide>
        <p15:guide id="12" pos="2162" userDrawn="1">
          <p15:clr>
            <a:srgbClr val="A4A3A4"/>
          </p15:clr>
        </p15:guide>
        <p15:guide id="13" pos="2161" userDrawn="1">
          <p15:clr>
            <a:srgbClr val="A4A3A4"/>
          </p15:clr>
        </p15:guide>
        <p15:guide id="14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2377DD"/>
    <a:srgbClr val="FFFF66"/>
    <a:srgbClr val="FFCCCC"/>
    <a:srgbClr val="E0DEFE"/>
    <a:srgbClr val="FEECF0"/>
    <a:srgbClr val="FFDB93"/>
    <a:srgbClr val="FFC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4" autoAdjust="0"/>
    <p:restoredTop sz="91304" autoAdjust="0"/>
  </p:normalViewPr>
  <p:slideViewPr>
    <p:cSldViewPr>
      <p:cViewPr varScale="1">
        <p:scale>
          <a:sx n="69" d="100"/>
          <a:sy n="69" d="100"/>
        </p:scale>
        <p:origin x="136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20" y="60"/>
      </p:cViewPr>
      <p:guideLst>
        <p:guide orient="horz" pos="3389"/>
        <p:guide pos="2117"/>
        <p:guide orient="horz" pos="3173"/>
        <p:guide pos="2183"/>
        <p:guide orient="horz" pos="2970"/>
        <p:guide pos="2182"/>
        <p:guide pos="2251"/>
        <p:guide orient="horz" pos="3365"/>
        <p:guide orient="horz" pos="3150"/>
        <p:guide orient="horz" pos="2949"/>
        <p:guide pos="2097"/>
        <p:guide pos="2162"/>
        <p:guide pos="2161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qizegypt.gov.eg/images/attachment.ashx.pdf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qizegypt.gov.eg/images/attachment.ashx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47ABE-9C9C-472A-86C1-883403B0A6F2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D05664D4-8F98-41C7-B833-DFAEC390AE2C}">
      <dgm:prSet phldrT="[Texte]" custT="1"/>
      <dgm:spPr/>
      <dgm:t>
        <a:bodyPr/>
        <a:lstStyle/>
        <a:p>
          <a:r>
            <a:rPr lang="fr-FR" sz="1200" b="1" dirty="0" smtClean="0"/>
            <a:t>12/1996</a:t>
          </a:r>
        </a:p>
        <a:p>
          <a:r>
            <a:rPr lang="fr-FR" sz="1200" b="1" dirty="0" smtClean="0"/>
            <a:t>US </a:t>
          </a:r>
          <a:r>
            <a:rPr lang="fr-FR" sz="1200" b="1" dirty="0" err="1" smtClean="0"/>
            <a:t>issued</a:t>
          </a:r>
          <a:r>
            <a:rPr lang="fr-FR" sz="1200" b="1" dirty="0" smtClean="0"/>
            <a:t> the </a:t>
          </a:r>
          <a:r>
            <a:rPr lang="fr-FR" sz="1200" b="1" dirty="0" err="1" smtClean="0"/>
            <a:t>decree</a:t>
          </a:r>
          <a:r>
            <a:rPr lang="fr-FR" sz="1200" b="1" dirty="0" smtClean="0"/>
            <a:t> 6955 </a:t>
          </a:r>
          <a:r>
            <a:rPr lang="en-US" sz="1200" b="1" i="0" dirty="0" smtClean="0"/>
            <a:t>authorizing duty-free entry into the US for industrial products originating in Egypt and manufactured jointly with Israel, in compliance with the international rules of origin. </a:t>
          </a:r>
          <a:r>
            <a:rPr lang="en-US" sz="1200" b="1" dirty="0" smtClean="0"/>
            <a:t/>
          </a:r>
          <a:br>
            <a:rPr lang="en-US" sz="1200" b="1" dirty="0" smtClean="0"/>
          </a:br>
          <a:endParaRPr lang="fr-FR" sz="1200" b="1" dirty="0"/>
        </a:p>
      </dgm:t>
    </dgm:pt>
    <dgm:pt modelId="{698A3FDD-D1A5-433A-939F-F019D2C56D62}" type="parTrans" cxnId="{691CCCA6-44CC-4244-B019-5FE2E1B3169C}">
      <dgm:prSet/>
      <dgm:spPr/>
      <dgm:t>
        <a:bodyPr/>
        <a:lstStyle/>
        <a:p>
          <a:endParaRPr lang="fr-FR"/>
        </a:p>
      </dgm:t>
    </dgm:pt>
    <dgm:pt modelId="{08D9EC31-D01F-4568-8415-FD6C0E4B261A}" type="sibTrans" cxnId="{691CCCA6-44CC-4244-B019-5FE2E1B3169C}">
      <dgm:prSet/>
      <dgm:spPr/>
      <dgm:t>
        <a:bodyPr/>
        <a:lstStyle/>
        <a:p>
          <a:endParaRPr lang="fr-FR"/>
        </a:p>
      </dgm:t>
    </dgm:pt>
    <dgm:pt modelId="{33C445ED-80AF-4B04-BC14-4FE2820B1689}">
      <dgm:prSet phldrT="[Texte]" custT="1"/>
      <dgm:spPr/>
      <dgm:t>
        <a:bodyPr/>
        <a:lstStyle/>
        <a:p>
          <a:r>
            <a:rPr lang="en-US" sz="1200" b="1" dirty="0" smtClean="0"/>
            <a:t>1999, Jordan signed a QIZ protocol</a:t>
          </a:r>
          <a:endParaRPr lang="fr-FR" sz="1200" b="1" dirty="0"/>
        </a:p>
      </dgm:t>
    </dgm:pt>
    <dgm:pt modelId="{7F251DFA-7CCB-484F-8236-6E7381CF87CD}" type="parTrans" cxnId="{5F36F8CB-6EBD-4EE5-837E-6297E7994F0E}">
      <dgm:prSet/>
      <dgm:spPr/>
      <dgm:t>
        <a:bodyPr/>
        <a:lstStyle/>
        <a:p>
          <a:endParaRPr lang="fr-FR"/>
        </a:p>
      </dgm:t>
    </dgm:pt>
    <dgm:pt modelId="{B6924157-A49D-4AD7-9954-D03659A9C210}" type="sibTrans" cxnId="{5F36F8CB-6EBD-4EE5-837E-6297E7994F0E}">
      <dgm:prSet/>
      <dgm:spPr/>
      <dgm:t>
        <a:bodyPr/>
        <a:lstStyle/>
        <a:p>
          <a:endParaRPr lang="fr-FR"/>
        </a:p>
      </dgm:t>
    </dgm:pt>
    <dgm:pt modelId="{93F8A0B0-EC16-4710-99B1-85E3BFD45EDC}">
      <dgm:prSet phldrT="[Texte]" custT="1"/>
      <dgm:spPr/>
      <dgm:t>
        <a:bodyPr/>
        <a:lstStyle/>
        <a:p>
          <a:r>
            <a:rPr lang="fr-FR" sz="1200" b="1" dirty="0" smtClean="0"/>
            <a:t>14/12/2004</a:t>
          </a:r>
        </a:p>
        <a:p>
          <a:r>
            <a:rPr lang="en-US" sz="1200" b="1" i="0" dirty="0" smtClean="0"/>
            <a:t>Egypt signed the QIZ Protocol with the US and Israel. The Protocol allows for duty-free entry into the US for products manufactured by qualified companies operating within designated geographic locations in Egypt which satisfy the currently agreed upon Israeli content of 11.7%.</a:t>
          </a:r>
          <a:endParaRPr lang="fr-FR" sz="1200" b="1" dirty="0"/>
        </a:p>
      </dgm:t>
    </dgm:pt>
    <dgm:pt modelId="{232AFE14-E05C-484F-B633-EDC16ACC5BB2}" type="parTrans" cxnId="{021C2091-308C-43CC-BB88-37397BC367AC}">
      <dgm:prSet/>
      <dgm:spPr/>
      <dgm:t>
        <a:bodyPr/>
        <a:lstStyle/>
        <a:p>
          <a:endParaRPr lang="fr-FR"/>
        </a:p>
      </dgm:t>
    </dgm:pt>
    <dgm:pt modelId="{8EF3C088-8EAE-4761-9B1F-499FC4A3667D}" type="sibTrans" cxnId="{021C2091-308C-43CC-BB88-37397BC367AC}">
      <dgm:prSet/>
      <dgm:spPr/>
      <dgm:t>
        <a:bodyPr/>
        <a:lstStyle/>
        <a:p>
          <a:endParaRPr lang="fr-FR"/>
        </a:p>
      </dgm:t>
    </dgm:pt>
    <dgm:pt modelId="{2EAB7CE5-A4B5-421E-8F28-023086A88403}" type="pres">
      <dgm:prSet presAssocID="{90647ABE-9C9C-472A-86C1-883403B0A6F2}" presName="arrowDiagram" presStyleCnt="0">
        <dgm:presLayoutVars>
          <dgm:chMax val="5"/>
          <dgm:dir/>
          <dgm:resizeHandles val="exact"/>
        </dgm:presLayoutVars>
      </dgm:prSet>
      <dgm:spPr/>
    </dgm:pt>
    <dgm:pt modelId="{78B4F3B2-7AF9-4AE6-8BD3-FC6078CFF803}" type="pres">
      <dgm:prSet presAssocID="{90647ABE-9C9C-472A-86C1-883403B0A6F2}" presName="arrow" presStyleLbl="bgShp" presStyleIdx="0" presStyleCnt="1"/>
      <dgm:spPr/>
    </dgm:pt>
    <dgm:pt modelId="{B1DC07AE-7B01-4DCB-92BE-5E521F53552F}" type="pres">
      <dgm:prSet presAssocID="{90647ABE-9C9C-472A-86C1-883403B0A6F2}" presName="arrowDiagram3" presStyleCnt="0"/>
      <dgm:spPr/>
    </dgm:pt>
    <dgm:pt modelId="{C30BAD6B-796A-49F3-8226-9BD6208A500B}" type="pres">
      <dgm:prSet presAssocID="{D05664D4-8F98-41C7-B833-DFAEC390AE2C}" presName="bullet3a" presStyleLbl="node1" presStyleIdx="0" presStyleCnt="3"/>
      <dgm:spPr/>
    </dgm:pt>
    <dgm:pt modelId="{D6F8A3A9-ABC3-4B44-BC14-DFD80482329E}" type="pres">
      <dgm:prSet presAssocID="{D05664D4-8F98-41C7-B833-DFAEC390AE2C}" presName="textBox3a" presStyleLbl="revTx" presStyleIdx="0" presStyleCnt="3" custScaleX="118991" custScaleY="883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C3ABEB-3C97-4729-A5B2-606AE399AC21}" type="pres">
      <dgm:prSet presAssocID="{33C445ED-80AF-4B04-BC14-4FE2820B1689}" presName="bullet3b" presStyleLbl="node1" presStyleIdx="1" presStyleCnt="3"/>
      <dgm:spPr/>
    </dgm:pt>
    <dgm:pt modelId="{1F02DA35-64E8-43F5-BB81-B94D54DD4233}" type="pres">
      <dgm:prSet presAssocID="{33C445ED-80AF-4B04-BC14-4FE2820B168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F205F8-3775-4593-8635-727EC501512E}" type="pres">
      <dgm:prSet presAssocID="{93F8A0B0-EC16-4710-99B1-85E3BFD45EDC}" presName="bullet3c" presStyleLbl="node1" presStyleIdx="2" presStyleCnt="3"/>
      <dgm:spPr/>
    </dgm:pt>
    <dgm:pt modelId="{0BDD8EB2-D72A-429A-9158-FE90BB31A1F4}" type="pres">
      <dgm:prSet presAssocID="{93F8A0B0-EC16-4710-99B1-85E3BFD45EDC}" presName="textBox3c" presStyleLbl="revTx" presStyleIdx="2" presStyleCnt="3" custScaleX="135334" custScaleY="67710" custLinFactNeighborX="2766" custLinFactNeighborY="-59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1C2091-308C-43CC-BB88-37397BC367AC}" srcId="{90647ABE-9C9C-472A-86C1-883403B0A6F2}" destId="{93F8A0B0-EC16-4710-99B1-85E3BFD45EDC}" srcOrd="2" destOrd="0" parTransId="{232AFE14-E05C-484F-B633-EDC16ACC5BB2}" sibTransId="{8EF3C088-8EAE-4761-9B1F-499FC4A3667D}"/>
    <dgm:cxn modelId="{8ACD92B7-772D-4DAB-BBCE-3F09EBF9D316}" type="presOf" srcId="{93F8A0B0-EC16-4710-99B1-85E3BFD45EDC}" destId="{0BDD8EB2-D72A-429A-9158-FE90BB31A1F4}" srcOrd="0" destOrd="0" presId="urn:microsoft.com/office/officeart/2005/8/layout/arrow2"/>
    <dgm:cxn modelId="{691CCCA6-44CC-4244-B019-5FE2E1B3169C}" srcId="{90647ABE-9C9C-472A-86C1-883403B0A6F2}" destId="{D05664D4-8F98-41C7-B833-DFAEC390AE2C}" srcOrd="0" destOrd="0" parTransId="{698A3FDD-D1A5-433A-939F-F019D2C56D62}" sibTransId="{08D9EC31-D01F-4568-8415-FD6C0E4B261A}"/>
    <dgm:cxn modelId="{6B4BE7C1-14AD-4028-9B53-D1829F30AC6C}" type="presOf" srcId="{D05664D4-8F98-41C7-B833-DFAEC390AE2C}" destId="{D6F8A3A9-ABC3-4B44-BC14-DFD80482329E}" srcOrd="0" destOrd="0" presId="urn:microsoft.com/office/officeart/2005/8/layout/arrow2"/>
    <dgm:cxn modelId="{5F36F8CB-6EBD-4EE5-837E-6297E7994F0E}" srcId="{90647ABE-9C9C-472A-86C1-883403B0A6F2}" destId="{33C445ED-80AF-4B04-BC14-4FE2820B1689}" srcOrd="1" destOrd="0" parTransId="{7F251DFA-7CCB-484F-8236-6E7381CF87CD}" sibTransId="{B6924157-A49D-4AD7-9954-D03659A9C210}"/>
    <dgm:cxn modelId="{CD251214-0BED-4E2D-B727-C796608D14FA}" type="presOf" srcId="{90647ABE-9C9C-472A-86C1-883403B0A6F2}" destId="{2EAB7CE5-A4B5-421E-8F28-023086A88403}" srcOrd="0" destOrd="0" presId="urn:microsoft.com/office/officeart/2005/8/layout/arrow2"/>
    <dgm:cxn modelId="{91EFCDEF-982B-4D31-AF28-AF088683C2A7}" type="presOf" srcId="{33C445ED-80AF-4B04-BC14-4FE2820B1689}" destId="{1F02DA35-64E8-43F5-BB81-B94D54DD4233}" srcOrd="0" destOrd="0" presId="urn:microsoft.com/office/officeart/2005/8/layout/arrow2"/>
    <dgm:cxn modelId="{206C20BB-E777-4487-93B1-87B6A4B2F787}" type="presParOf" srcId="{2EAB7CE5-A4B5-421E-8F28-023086A88403}" destId="{78B4F3B2-7AF9-4AE6-8BD3-FC6078CFF803}" srcOrd="0" destOrd="0" presId="urn:microsoft.com/office/officeart/2005/8/layout/arrow2"/>
    <dgm:cxn modelId="{3C9BF8B2-EA02-4F94-A46D-A2FDB47D5B7C}" type="presParOf" srcId="{2EAB7CE5-A4B5-421E-8F28-023086A88403}" destId="{B1DC07AE-7B01-4DCB-92BE-5E521F53552F}" srcOrd="1" destOrd="0" presId="urn:microsoft.com/office/officeart/2005/8/layout/arrow2"/>
    <dgm:cxn modelId="{9C1FF825-2F6B-4DB4-BD40-35C553EC5A28}" type="presParOf" srcId="{B1DC07AE-7B01-4DCB-92BE-5E521F53552F}" destId="{C30BAD6B-796A-49F3-8226-9BD6208A500B}" srcOrd="0" destOrd="0" presId="urn:microsoft.com/office/officeart/2005/8/layout/arrow2"/>
    <dgm:cxn modelId="{2005104C-D671-4B1E-995D-08D2FAD2212A}" type="presParOf" srcId="{B1DC07AE-7B01-4DCB-92BE-5E521F53552F}" destId="{D6F8A3A9-ABC3-4B44-BC14-DFD80482329E}" srcOrd="1" destOrd="0" presId="urn:microsoft.com/office/officeart/2005/8/layout/arrow2"/>
    <dgm:cxn modelId="{7A7508DB-DB46-4928-83CA-20D5FF7EFD3E}" type="presParOf" srcId="{B1DC07AE-7B01-4DCB-92BE-5E521F53552F}" destId="{5BC3ABEB-3C97-4729-A5B2-606AE399AC21}" srcOrd="2" destOrd="0" presId="urn:microsoft.com/office/officeart/2005/8/layout/arrow2"/>
    <dgm:cxn modelId="{C0DD9505-6AF8-473D-B167-7B93166AF3CA}" type="presParOf" srcId="{B1DC07AE-7B01-4DCB-92BE-5E521F53552F}" destId="{1F02DA35-64E8-43F5-BB81-B94D54DD4233}" srcOrd="3" destOrd="0" presId="urn:microsoft.com/office/officeart/2005/8/layout/arrow2"/>
    <dgm:cxn modelId="{40BC5B32-2351-41BD-8BE5-9D638B010907}" type="presParOf" srcId="{B1DC07AE-7B01-4DCB-92BE-5E521F53552F}" destId="{9BF205F8-3775-4593-8635-727EC501512E}" srcOrd="4" destOrd="0" presId="urn:microsoft.com/office/officeart/2005/8/layout/arrow2"/>
    <dgm:cxn modelId="{4AE0C2C3-A594-481D-BEF5-FA94EAD75EB7}" type="presParOf" srcId="{B1DC07AE-7B01-4DCB-92BE-5E521F53552F}" destId="{0BDD8EB2-D72A-429A-9158-FE90BB31A1F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874BB-4A33-4D8B-92C8-D2CA287858F8}" type="doc">
      <dgm:prSet loTypeId="urn:microsoft.com/office/officeart/2005/8/layout/process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AC37CB3B-397A-4D7A-BEC3-FB2FBFBA2899}">
      <dgm:prSet phldrT="[Texte]"/>
      <dgm:spPr/>
      <dgm:t>
        <a:bodyPr/>
        <a:lstStyle/>
        <a:p>
          <a:r>
            <a:rPr lang="en-US" b="1" smtClean="0"/>
            <a:t>Protocols between Egypt and Israel</a:t>
          </a:r>
          <a:endParaRPr lang="fr-FR" b="1" dirty="0"/>
        </a:p>
      </dgm:t>
    </dgm:pt>
    <dgm:pt modelId="{711FFACE-0A6A-47A1-9F72-4C221BE46D44}" type="parTrans" cxnId="{9015E9EE-E52F-43FC-9F2E-6FE4C6EA7281}">
      <dgm:prSet/>
      <dgm:spPr/>
      <dgm:t>
        <a:bodyPr/>
        <a:lstStyle/>
        <a:p>
          <a:endParaRPr lang="fr-FR"/>
        </a:p>
      </dgm:t>
    </dgm:pt>
    <dgm:pt modelId="{673BBD1E-3993-43BA-9502-35F6F7F8B3AB}" type="sibTrans" cxnId="{9015E9EE-E52F-43FC-9F2E-6FE4C6EA7281}">
      <dgm:prSet/>
      <dgm:spPr/>
      <dgm:t>
        <a:bodyPr/>
        <a:lstStyle/>
        <a:p>
          <a:endParaRPr lang="fr-FR"/>
        </a:p>
      </dgm:t>
    </dgm:pt>
    <dgm:pt modelId="{EF908483-5B99-4920-A7EA-92DA77C00C22}">
      <dgm:prSet phldrT="[Texte]"/>
      <dgm:spPr/>
      <dgm:t>
        <a:bodyPr/>
        <a:lstStyle/>
        <a:p>
          <a:r>
            <a:rPr lang="en-US" b="1" smtClean="0"/>
            <a:t>Section 7 of the U.S. – Israel Free Trade Area Implementation Act Presidential Proclamation 6955</a:t>
          </a:r>
          <a:endParaRPr lang="fr-FR" b="1" dirty="0"/>
        </a:p>
      </dgm:t>
    </dgm:pt>
    <dgm:pt modelId="{3DB176C0-A351-4FD8-8300-93E2514B106C}" type="parTrans" cxnId="{5D91EC59-48F3-41E7-BC82-077483AA88F9}">
      <dgm:prSet/>
      <dgm:spPr/>
      <dgm:t>
        <a:bodyPr/>
        <a:lstStyle/>
        <a:p>
          <a:endParaRPr lang="fr-FR"/>
        </a:p>
      </dgm:t>
    </dgm:pt>
    <dgm:pt modelId="{62DE13B2-3CA1-4DCE-949B-FD02537C1B7D}" type="sibTrans" cxnId="{5D91EC59-48F3-41E7-BC82-077483AA88F9}">
      <dgm:prSet/>
      <dgm:spPr/>
      <dgm:t>
        <a:bodyPr/>
        <a:lstStyle/>
        <a:p>
          <a:endParaRPr lang="fr-FR"/>
        </a:p>
      </dgm:t>
    </dgm:pt>
    <dgm:pt modelId="{ED045369-6983-4A90-A9C6-172171D3F862}">
      <dgm:prSet phldrT="[Texte]"/>
      <dgm:spPr/>
      <dgm:t>
        <a:bodyPr/>
        <a:lstStyle/>
        <a:p>
          <a:r>
            <a:rPr lang="en-US" b="1" smtClean="0">
              <a:latin typeface="+mj-lt"/>
              <a:ea typeface="+mj-ea"/>
              <a:cs typeface="+mj-cs"/>
            </a:rPr>
            <a:t>1-Increase employment opportunities in </a:t>
          </a:r>
        </a:p>
        <a:p>
          <a:r>
            <a:rPr lang="en-US" b="1" smtClean="0">
              <a:latin typeface="+mj-lt"/>
              <a:ea typeface="+mj-ea"/>
              <a:cs typeface="+mj-cs"/>
            </a:rPr>
            <a:t>2-Stimulate participating economies </a:t>
          </a:r>
        </a:p>
        <a:p>
          <a:r>
            <a:rPr lang="en-US" b="1" smtClean="0">
              <a:latin typeface="+mj-lt"/>
              <a:ea typeface="+mj-ea"/>
              <a:cs typeface="+mj-cs"/>
            </a:rPr>
            <a:t>3-Promote collaboration between Egypt and Israel</a:t>
          </a:r>
          <a:endParaRPr lang="fr-FR" dirty="0"/>
        </a:p>
      </dgm:t>
    </dgm:pt>
    <dgm:pt modelId="{A2E8042B-5BE4-436A-9152-7CE0534CF1ED}" type="parTrans" cxnId="{4216A2C7-814C-426F-81AA-315C58782C21}">
      <dgm:prSet/>
      <dgm:spPr/>
      <dgm:t>
        <a:bodyPr/>
        <a:lstStyle/>
        <a:p>
          <a:endParaRPr lang="fr-FR"/>
        </a:p>
      </dgm:t>
    </dgm:pt>
    <dgm:pt modelId="{6D18D57F-EA50-4344-893D-36F7486F37EC}" type="sibTrans" cxnId="{4216A2C7-814C-426F-81AA-315C58782C21}">
      <dgm:prSet/>
      <dgm:spPr/>
      <dgm:t>
        <a:bodyPr/>
        <a:lstStyle/>
        <a:p>
          <a:endParaRPr lang="fr-FR"/>
        </a:p>
      </dgm:t>
    </dgm:pt>
    <dgm:pt modelId="{EDB8B889-2F04-42F3-B646-6E437691C0AB}" type="pres">
      <dgm:prSet presAssocID="{D3F874BB-4A33-4D8B-92C8-D2CA287858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A8E42-DCDA-4251-90B4-5CAC4B732444}" type="pres">
      <dgm:prSet presAssocID="{EF908483-5B99-4920-A7EA-92DA77C00C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A85E05-68D6-478A-AAD5-900CFC96A97D}" type="pres">
      <dgm:prSet presAssocID="{62DE13B2-3CA1-4DCE-949B-FD02537C1B7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1BA12D4-6561-4DC8-9E68-3B5C81EC2195}" type="pres">
      <dgm:prSet presAssocID="{62DE13B2-3CA1-4DCE-949B-FD02537C1B7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EBBB57F-4FA8-49BB-919D-AE7B57DB980C}" type="pres">
      <dgm:prSet presAssocID="{AC37CB3B-397A-4D7A-BEC3-FB2FBFBA28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E9496-8176-4E7B-AF7A-AAD8E92E167A}" type="pres">
      <dgm:prSet presAssocID="{673BBD1E-3993-43BA-9502-35F6F7F8B3A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1BBA918-08F6-4397-A77D-A26F0C2CD4DB}" type="pres">
      <dgm:prSet presAssocID="{673BBD1E-3993-43BA-9502-35F6F7F8B3A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E754F5-649D-4E82-B929-F9D5B70CDADA}" type="pres">
      <dgm:prSet presAssocID="{ED045369-6983-4A90-A9C6-172171D3F8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190A85-F23F-4105-A3C2-F89976DD4496}" type="presOf" srcId="{673BBD1E-3993-43BA-9502-35F6F7F8B3AB}" destId="{31BBA918-08F6-4397-A77D-A26F0C2CD4DB}" srcOrd="1" destOrd="0" presId="urn:microsoft.com/office/officeart/2005/8/layout/process1"/>
    <dgm:cxn modelId="{5D91EC59-48F3-41E7-BC82-077483AA88F9}" srcId="{D3F874BB-4A33-4D8B-92C8-D2CA287858F8}" destId="{EF908483-5B99-4920-A7EA-92DA77C00C22}" srcOrd="0" destOrd="0" parTransId="{3DB176C0-A351-4FD8-8300-93E2514B106C}" sibTransId="{62DE13B2-3CA1-4DCE-949B-FD02537C1B7D}"/>
    <dgm:cxn modelId="{7D8EFFB7-1ABF-48A7-8BC0-DA0067541C9C}" type="presOf" srcId="{ED045369-6983-4A90-A9C6-172171D3F862}" destId="{28E754F5-649D-4E82-B929-F9D5B70CDADA}" srcOrd="0" destOrd="0" presId="urn:microsoft.com/office/officeart/2005/8/layout/process1"/>
    <dgm:cxn modelId="{4406AF9B-4DE0-48BB-903B-F50E3EFFC117}" type="presOf" srcId="{62DE13B2-3CA1-4DCE-949B-FD02537C1B7D}" destId="{D1BA12D4-6561-4DC8-9E68-3B5C81EC2195}" srcOrd="1" destOrd="0" presId="urn:microsoft.com/office/officeart/2005/8/layout/process1"/>
    <dgm:cxn modelId="{773DB4B5-BA65-466A-A43C-8FF7AF247883}" type="presOf" srcId="{EF908483-5B99-4920-A7EA-92DA77C00C22}" destId="{D6DA8E42-DCDA-4251-90B4-5CAC4B732444}" srcOrd="0" destOrd="0" presId="urn:microsoft.com/office/officeart/2005/8/layout/process1"/>
    <dgm:cxn modelId="{CFA70067-7C6F-4151-B417-2D849AC7EC0B}" type="presOf" srcId="{673BBD1E-3993-43BA-9502-35F6F7F8B3AB}" destId="{62FE9496-8176-4E7B-AF7A-AAD8E92E167A}" srcOrd="0" destOrd="0" presId="urn:microsoft.com/office/officeart/2005/8/layout/process1"/>
    <dgm:cxn modelId="{1A1B5219-83F7-476F-A30B-66F3A0A0A8AF}" type="presOf" srcId="{62DE13B2-3CA1-4DCE-949B-FD02537C1B7D}" destId="{71A85E05-68D6-478A-AAD5-900CFC96A97D}" srcOrd="0" destOrd="0" presId="urn:microsoft.com/office/officeart/2005/8/layout/process1"/>
    <dgm:cxn modelId="{697C1E2A-3D82-49AF-A3DB-90D2C9975475}" type="presOf" srcId="{D3F874BB-4A33-4D8B-92C8-D2CA287858F8}" destId="{EDB8B889-2F04-42F3-B646-6E437691C0AB}" srcOrd="0" destOrd="0" presId="urn:microsoft.com/office/officeart/2005/8/layout/process1"/>
    <dgm:cxn modelId="{EB5269F6-386E-4572-9A18-5545B980A888}" type="presOf" srcId="{AC37CB3B-397A-4D7A-BEC3-FB2FBFBA2899}" destId="{2EBBB57F-4FA8-49BB-919D-AE7B57DB980C}" srcOrd="0" destOrd="0" presId="urn:microsoft.com/office/officeart/2005/8/layout/process1"/>
    <dgm:cxn modelId="{4216A2C7-814C-426F-81AA-315C58782C21}" srcId="{D3F874BB-4A33-4D8B-92C8-D2CA287858F8}" destId="{ED045369-6983-4A90-A9C6-172171D3F862}" srcOrd="2" destOrd="0" parTransId="{A2E8042B-5BE4-436A-9152-7CE0534CF1ED}" sibTransId="{6D18D57F-EA50-4344-893D-36F7486F37EC}"/>
    <dgm:cxn modelId="{9015E9EE-E52F-43FC-9F2E-6FE4C6EA7281}" srcId="{D3F874BB-4A33-4D8B-92C8-D2CA287858F8}" destId="{AC37CB3B-397A-4D7A-BEC3-FB2FBFBA2899}" srcOrd="1" destOrd="0" parTransId="{711FFACE-0A6A-47A1-9F72-4C221BE46D44}" sibTransId="{673BBD1E-3993-43BA-9502-35F6F7F8B3AB}"/>
    <dgm:cxn modelId="{F96FF52C-6A6A-4A25-9D3B-668B047B2AF5}" type="presParOf" srcId="{EDB8B889-2F04-42F3-B646-6E437691C0AB}" destId="{D6DA8E42-DCDA-4251-90B4-5CAC4B732444}" srcOrd="0" destOrd="0" presId="urn:microsoft.com/office/officeart/2005/8/layout/process1"/>
    <dgm:cxn modelId="{62534DF0-75E0-4EA1-A9FA-09CB015B7DC3}" type="presParOf" srcId="{EDB8B889-2F04-42F3-B646-6E437691C0AB}" destId="{71A85E05-68D6-478A-AAD5-900CFC96A97D}" srcOrd="1" destOrd="0" presId="urn:microsoft.com/office/officeart/2005/8/layout/process1"/>
    <dgm:cxn modelId="{6B13EFC8-3C97-4E3F-8C17-E14363DAC5A4}" type="presParOf" srcId="{71A85E05-68D6-478A-AAD5-900CFC96A97D}" destId="{D1BA12D4-6561-4DC8-9E68-3B5C81EC2195}" srcOrd="0" destOrd="0" presId="urn:microsoft.com/office/officeart/2005/8/layout/process1"/>
    <dgm:cxn modelId="{0D05A9E0-CAC1-48EC-A7AD-BDE4D4F77BE2}" type="presParOf" srcId="{EDB8B889-2F04-42F3-B646-6E437691C0AB}" destId="{2EBBB57F-4FA8-49BB-919D-AE7B57DB980C}" srcOrd="2" destOrd="0" presId="urn:microsoft.com/office/officeart/2005/8/layout/process1"/>
    <dgm:cxn modelId="{CA3440D6-DF7C-4805-BFFB-C59FC1A7450A}" type="presParOf" srcId="{EDB8B889-2F04-42F3-B646-6E437691C0AB}" destId="{62FE9496-8176-4E7B-AF7A-AAD8E92E167A}" srcOrd="3" destOrd="0" presId="urn:microsoft.com/office/officeart/2005/8/layout/process1"/>
    <dgm:cxn modelId="{5FC58186-150A-4EEA-BD83-727B119C1D9A}" type="presParOf" srcId="{62FE9496-8176-4E7B-AF7A-AAD8E92E167A}" destId="{31BBA918-08F6-4397-A77D-A26F0C2CD4DB}" srcOrd="0" destOrd="0" presId="urn:microsoft.com/office/officeart/2005/8/layout/process1"/>
    <dgm:cxn modelId="{AEBDB4DB-DA11-4D9F-A8FB-E177A622623A}" type="presParOf" srcId="{EDB8B889-2F04-42F3-B646-6E437691C0AB}" destId="{28E754F5-649D-4E82-B929-F9D5B70CDA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BD9B8-2E2E-444E-8853-71D36AAC82F2}" type="doc">
      <dgm:prSet loTypeId="urn:microsoft.com/office/officeart/2005/8/layout/chart3" loCatId="cycle" qsTypeId="urn:microsoft.com/office/officeart/2005/8/quickstyle/3d1" qsCatId="3D" csTypeId="urn:microsoft.com/office/officeart/2005/8/colors/colorful1#1" csCatId="colorful" phldr="1"/>
      <dgm:spPr/>
    </dgm:pt>
    <dgm:pt modelId="{D3D84001-9C6B-4F13-BC33-A9416ECED62C}">
      <dgm:prSet phldrT="[Texte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The Israeli components must contribute 10.5%</a:t>
          </a:r>
          <a:endParaRPr lang="fr-FR" sz="1600" b="1" dirty="0">
            <a:solidFill>
              <a:schemeClr val="tx1"/>
            </a:solidFill>
          </a:endParaRPr>
        </a:p>
      </dgm:t>
    </dgm:pt>
    <dgm:pt modelId="{2DC96332-2919-49AF-8DCD-3B3A6E828FF9}" type="parTrans" cxnId="{B6409E5D-B1C9-446F-B6C2-1AEB8241B3BE}">
      <dgm:prSet/>
      <dgm:spPr/>
      <dgm:t>
        <a:bodyPr/>
        <a:lstStyle/>
        <a:p>
          <a:endParaRPr lang="fr-FR" b="1"/>
        </a:p>
      </dgm:t>
    </dgm:pt>
    <dgm:pt modelId="{42FBF0CE-B2BC-4018-A547-6DB39A80AC39}" type="sibTrans" cxnId="{B6409E5D-B1C9-446F-B6C2-1AEB8241B3BE}">
      <dgm:prSet/>
      <dgm:spPr/>
      <dgm:t>
        <a:bodyPr/>
        <a:lstStyle/>
        <a:p>
          <a:endParaRPr lang="fr-FR" b="1"/>
        </a:p>
      </dgm:t>
    </dgm:pt>
    <dgm:pt modelId="{8E6C5DD7-C75C-4258-8151-0A3D528C670F}">
      <dgm:prSet phldrT="[Texte]" custT="1"/>
      <dgm:spPr/>
      <dgm:t>
        <a:bodyPr/>
        <a:lstStyle/>
        <a:p>
          <a:r>
            <a:rPr lang="en-US" sz="1400" b="1" dirty="0" smtClean="0"/>
            <a:t>Egyptian manufacturer in the QIZ must contribute one third (11.7%) of the 35% content requirement</a:t>
          </a:r>
          <a:endParaRPr lang="fr-FR" sz="1400" b="1" dirty="0"/>
        </a:p>
      </dgm:t>
    </dgm:pt>
    <dgm:pt modelId="{7F27D374-A0B6-4E3B-91C7-3A81A6E61FD2}" type="parTrans" cxnId="{A688B2EF-898D-4C75-9CCC-8C6B24527D29}">
      <dgm:prSet/>
      <dgm:spPr/>
      <dgm:t>
        <a:bodyPr/>
        <a:lstStyle/>
        <a:p>
          <a:endParaRPr lang="fr-FR" b="1"/>
        </a:p>
      </dgm:t>
    </dgm:pt>
    <dgm:pt modelId="{B97C34B4-1EB1-4B37-8B3A-BF7330C717E2}" type="sibTrans" cxnId="{A688B2EF-898D-4C75-9CCC-8C6B24527D29}">
      <dgm:prSet/>
      <dgm:spPr/>
      <dgm:t>
        <a:bodyPr/>
        <a:lstStyle/>
        <a:p>
          <a:endParaRPr lang="fr-FR" b="1"/>
        </a:p>
      </dgm:t>
    </dgm:pt>
    <dgm:pt modelId="{BCB4281F-733E-43A5-B2E7-F7B0018F3276}">
      <dgm:prSet/>
      <dgm:spPr/>
      <dgm:t>
        <a:bodyPr/>
        <a:lstStyle/>
        <a:p>
          <a:r>
            <a:rPr lang="en-US" b="1" dirty="0" smtClean="0"/>
            <a:t>The remainder of the 35% can come from West Bank, Gaza Strip, Israel, the QIZ, or as mentioned, the U.S.</a:t>
          </a:r>
        </a:p>
      </dgm:t>
    </dgm:pt>
    <dgm:pt modelId="{D3B8728F-5085-4955-ADDE-9E40899B9E4F}" type="parTrans" cxnId="{50105A44-6F40-4FA4-99CF-91814755FF2E}">
      <dgm:prSet/>
      <dgm:spPr/>
      <dgm:t>
        <a:bodyPr/>
        <a:lstStyle/>
        <a:p>
          <a:endParaRPr lang="fr-FR" b="1"/>
        </a:p>
      </dgm:t>
    </dgm:pt>
    <dgm:pt modelId="{9A38AE7A-68EF-48A8-9691-23286637C756}" type="sibTrans" cxnId="{50105A44-6F40-4FA4-99CF-91814755FF2E}">
      <dgm:prSet/>
      <dgm:spPr/>
      <dgm:t>
        <a:bodyPr/>
        <a:lstStyle/>
        <a:p>
          <a:endParaRPr lang="fr-FR" b="1"/>
        </a:p>
      </dgm:t>
    </dgm:pt>
    <dgm:pt modelId="{FF1D3A7A-1DCF-4790-8FE6-4E2176DF40D5}" type="pres">
      <dgm:prSet presAssocID="{227BD9B8-2E2E-444E-8853-71D36AAC82F2}" presName="compositeShape" presStyleCnt="0">
        <dgm:presLayoutVars>
          <dgm:chMax val="7"/>
          <dgm:dir/>
          <dgm:resizeHandles val="exact"/>
        </dgm:presLayoutVars>
      </dgm:prSet>
      <dgm:spPr/>
    </dgm:pt>
    <dgm:pt modelId="{C770024B-AFB4-44C8-8E52-075D59CD2EC0}" type="pres">
      <dgm:prSet presAssocID="{227BD9B8-2E2E-444E-8853-71D36AAC82F2}" presName="wedge1" presStyleLbl="node1" presStyleIdx="0" presStyleCnt="3" custScaleX="102646" custLinFactNeighborX="-5629" custLinFactNeighborY="2361"/>
      <dgm:spPr/>
      <dgm:t>
        <a:bodyPr/>
        <a:lstStyle/>
        <a:p>
          <a:endParaRPr lang="en-US"/>
        </a:p>
      </dgm:t>
    </dgm:pt>
    <dgm:pt modelId="{0F907709-D8CD-4F69-A735-7944E71253B2}" type="pres">
      <dgm:prSet presAssocID="{227BD9B8-2E2E-444E-8853-71D36AAC82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650E6-1913-4EAC-AA13-EBF08C6A8FC4}" type="pres">
      <dgm:prSet presAssocID="{227BD9B8-2E2E-444E-8853-71D36AAC82F2}" presName="wedge2" presStyleLbl="node1" presStyleIdx="1" presStyleCnt="3" custScaleY="104234"/>
      <dgm:spPr/>
      <dgm:t>
        <a:bodyPr/>
        <a:lstStyle/>
        <a:p>
          <a:endParaRPr lang="en-US"/>
        </a:p>
      </dgm:t>
    </dgm:pt>
    <dgm:pt modelId="{94C2B685-519A-44B8-99B3-454786CE38A7}" type="pres">
      <dgm:prSet presAssocID="{227BD9B8-2E2E-444E-8853-71D36AAC82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76BEB-D149-42C7-BB75-904FD4578CDF}" type="pres">
      <dgm:prSet presAssocID="{227BD9B8-2E2E-444E-8853-71D36AAC82F2}" presName="wedge3" presStyleLbl="node1" presStyleIdx="2" presStyleCnt="3" custScaleX="101221" custScaleY="99920"/>
      <dgm:spPr/>
      <dgm:t>
        <a:bodyPr/>
        <a:lstStyle/>
        <a:p>
          <a:endParaRPr lang="en-US"/>
        </a:p>
      </dgm:t>
    </dgm:pt>
    <dgm:pt modelId="{ABE218E4-CC7D-4676-8518-9523C4822132}" type="pres">
      <dgm:prSet presAssocID="{227BD9B8-2E2E-444E-8853-71D36AAC82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7080D7-CAF8-47A9-BA16-150C595EE585}" type="presOf" srcId="{BCB4281F-733E-43A5-B2E7-F7B0018F3276}" destId="{C770024B-AFB4-44C8-8E52-075D59CD2EC0}" srcOrd="0" destOrd="0" presId="urn:microsoft.com/office/officeart/2005/8/layout/chart3"/>
    <dgm:cxn modelId="{A688B2EF-898D-4C75-9CCC-8C6B24527D29}" srcId="{227BD9B8-2E2E-444E-8853-71D36AAC82F2}" destId="{8E6C5DD7-C75C-4258-8151-0A3D528C670F}" srcOrd="2" destOrd="0" parTransId="{7F27D374-A0B6-4E3B-91C7-3A81A6E61FD2}" sibTransId="{B97C34B4-1EB1-4B37-8B3A-BF7330C717E2}"/>
    <dgm:cxn modelId="{C3E38FE2-F687-47BB-93BB-AF6372197C71}" type="presOf" srcId="{D3D84001-9C6B-4F13-BC33-A9416ECED62C}" destId="{331650E6-1913-4EAC-AA13-EBF08C6A8FC4}" srcOrd="0" destOrd="0" presId="urn:microsoft.com/office/officeart/2005/8/layout/chart3"/>
    <dgm:cxn modelId="{786BDEA2-4F00-44DD-96F5-2C07ED13A2CB}" type="presOf" srcId="{D3D84001-9C6B-4F13-BC33-A9416ECED62C}" destId="{94C2B685-519A-44B8-99B3-454786CE38A7}" srcOrd="1" destOrd="0" presId="urn:microsoft.com/office/officeart/2005/8/layout/chart3"/>
    <dgm:cxn modelId="{49CF128A-FB39-4AE3-AC65-52F5A038D163}" type="presOf" srcId="{8E6C5DD7-C75C-4258-8151-0A3D528C670F}" destId="{6B476BEB-D149-42C7-BB75-904FD4578CDF}" srcOrd="0" destOrd="0" presId="urn:microsoft.com/office/officeart/2005/8/layout/chart3"/>
    <dgm:cxn modelId="{ADE1FB85-5B3C-4294-A574-7A5A228F15A9}" type="presOf" srcId="{BCB4281F-733E-43A5-B2E7-F7B0018F3276}" destId="{0F907709-D8CD-4F69-A735-7944E71253B2}" srcOrd="1" destOrd="0" presId="urn:microsoft.com/office/officeart/2005/8/layout/chart3"/>
    <dgm:cxn modelId="{B6409E5D-B1C9-446F-B6C2-1AEB8241B3BE}" srcId="{227BD9B8-2E2E-444E-8853-71D36AAC82F2}" destId="{D3D84001-9C6B-4F13-BC33-A9416ECED62C}" srcOrd="1" destOrd="0" parTransId="{2DC96332-2919-49AF-8DCD-3B3A6E828FF9}" sibTransId="{42FBF0CE-B2BC-4018-A547-6DB39A80AC39}"/>
    <dgm:cxn modelId="{AB6E3DBD-7004-4653-B5F2-6AC54A12A86C}" type="presOf" srcId="{8E6C5DD7-C75C-4258-8151-0A3D528C670F}" destId="{ABE218E4-CC7D-4676-8518-9523C4822132}" srcOrd="1" destOrd="0" presId="urn:microsoft.com/office/officeart/2005/8/layout/chart3"/>
    <dgm:cxn modelId="{50105A44-6F40-4FA4-99CF-91814755FF2E}" srcId="{227BD9B8-2E2E-444E-8853-71D36AAC82F2}" destId="{BCB4281F-733E-43A5-B2E7-F7B0018F3276}" srcOrd="0" destOrd="0" parTransId="{D3B8728F-5085-4955-ADDE-9E40899B9E4F}" sibTransId="{9A38AE7A-68EF-48A8-9691-23286637C756}"/>
    <dgm:cxn modelId="{59AC8C7F-B840-451F-AB4A-C0A7D823FFBA}" type="presOf" srcId="{227BD9B8-2E2E-444E-8853-71D36AAC82F2}" destId="{FF1D3A7A-1DCF-4790-8FE6-4E2176DF40D5}" srcOrd="0" destOrd="0" presId="urn:microsoft.com/office/officeart/2005/8/layout/chart3"/>
    <dgm:cxn modelId="{787D9A5E-0479-40E6-BDFE-D860315E1F9F}" type="presParOf" srcId="{FF1D3A7A-1DCF-4790-8FE6-4E2176DF40D5}" destId="{C770024B-AFB4-44C8-8E52-075D59CD2EC0}" srcOrd="0" destOrd="0" presId="urn:microsoft.com/office/officeart/2005/8/layout/chart3"/>
    <dgm:cxn modelId="{8A61BFFF-1461-4B32-988F-16C6D64EC73C}" type="presParOf" srcId="{FF1D3A7A-1DCF-4790-8FE6-4E2176DF40D5}" destId="{0F907709-D8CD-4F69-A735-7944E71253B2}" srcOrd="1" destOrd="0" presId="urn:microsoft.com/office/officeart/2005/8/layout/chart3"/>
    <dgm:cxn modelId="{26521102-C305-44DA-B488-89A4ADEB7C7E}" type="presParOf" srcId="{FF1D3A7A-1DCF-4790-8FE6-4E2176DF40D5}" destId="{331650E6-1913-4EAC-AA13-EBF08C6A8FC4}" srcOrd="2" destOrd="0" presId="urn:microsoft.com/office/officeart/2005/8/layout/chart3"/>
    <dgm:cxn modelId="{2F6C3050-5B42-45B5-960C-9702F83E8E52}" type="presParOf" srcId="{FF1D3A7A-1DCF-4790-8FE6-4E2176DF40D5}" destId="{94C2B685-519A-44B8-99B3-454786CE38A7}" srcOrd="3" destOrd="0" presId="urn:microsoft.com/office/officeart/2005/8/layout/chart3"/>
    <dgm:cxn modelId="{6EFAC0A6-314D-4638-A174-365BF5345379}" type="presParOf" srcId="{FF1D3A7A-1DCF-4790-8FE6-4E2176DF40D5}" destId="{6B476BEB-D149-42C7-BB75-904FD4578CDF}" srcOrd="4" destOrd="0" presId="urn:microsoft.com/office/officeart/2005/8/layout/chart3"/>
    <dgm:cxn modelId="{1620EFE4-E451-4898-89FB-5DA89D651D07}" type="presParOf" srcId="{FF1D3A7A-1DCF-4790-8FE6-4E2176DF40D5}" destId="{ABE218E4-CC7D-4676-8518-9523C482213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9912B-661A-4E11-A7DF-EECA7E4136F1}" type="doc">
      <dgm:prSet loTypeId="urn:microsoft.com/office/officeart/2005/8/layout/hList9" loCatId="list" qsTypeId="urn:microsoft.com/office/officeart/2005/8/quickstyle/3d2" qsCatId="3D" csTypeId="urn:microsoft.com/office/officeart/2005/8/colors/accent2_2" csCatId="accent2" phldr="1"/>
      <dgm:spPr/>
    </dgm:pt>
    <dgm:pt modelId="{608DD143-C5B4-47EA-B345-4A758ABDB840}">
      <dgm:prSet/>
      <dgm:spPr/>
      <dgm:t>
        <a:bodyPr/>
        <a:lstStyle/>
        <a:p>
          <a:r>
            <a:rPr lang="en-US" b="1" dirty="0" smtClean="0"/>
            <a:t>QIZ joint committee, comprises of representatives from Egypt and Israel.  Provide lists of QIZ companies whose products are eligible for QIZ treatment</a:t>
          </a:r>
          <a:endParaRPr lang="fr-FR" b="1" dirty="0"/>
        </a:p>
      </dgm:t>
    </dgm:pt>
    <dgm:pt modelId="{448AAE64-BD1D-4BC1-AD5E-327E1D1722EB}" type="parTrans" cxnId="{2F37F329-498E-459F-912E-329FB01B97C7}">
      <dgm:prSet/>
      <dgm:spPr/>
      <dgm:t>
        <a:bodyPr/>
        <a:lstStyle/>
        <a:p>
          <a:endParaRPr lang="fr-FR"/>
        </a:p>
      </dgm:t>
    </dgm:pt>
    <dgm:pt modelId="{B8A80EBC-CE4D-4335-826A-366488B01C47}" type="sibTrans" cxnId="{2F37F329-498E-459F-912E-329FB01B97C7}">
      <dgm:prSet/>
      <dgm:spPr/>
      <dgm:t>
        <a:bodyPr/>
        <a:lstStyle/>
        <a:p>
          <a:endParaRPr lang="fr-FR"/>
        </a:p>
      </dgm:t>
    </dgm:pt>
    <dgm:pt modelId="{3DF290C0-9C8A-415F-9940-0600C5BB745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>
              <a:latin typeface="+mj-lt"/>
              <a:ea typeface="+mj-ea"/>
              <a:cs typeface="+mj-cs"/>
            </a:rPr>
            <a:t>The Accurate factory should get  a QIZ certificate issued from the Joint Committee to start work</a:t>
          </a:r>
          <a:endParaRPr lang="fr-FR" sz="1400" dirty="0"/>
        </a:p>
      </dgm:t>
    </dgm:pt>
    <dgm:pt modelId="{29338E8B-455C-4E32-84D0-E143410BD10D}" type="parTrans" cxnId="{54F36328-8D2C-49C2-BE82-21D13145A158}">
      <dgm:prSet/>
      <dgm:spPr/>
      <dgm:t>
        <a:bodyPr/>
        <a:lstStyle/>
        <a:p>
          <a:endParaRPr lang="fr-FR"/>
        </a:p>
      </dgm:t>
    </dgm:pt>
    <dgm:pt modelId="{34477D76-3E8C-4E5D-858D-646364C5DD1B}" type="sibTrans" cxnId="{54F36328-8D2C-49C2-BE82-21D13145A158}">
      <dgm:prSet/>
      <dgm:spPr/>
      <dgm:t>
        <a:bodyPr/>
        <a:lstStyle/>
        <a:p>
          <a:endParaRPr lang="fr-FR"/>
        </a:p>
      </dgm:t>
    </dgm:pt>
    <dgm:pt modelId="{3C42CFBB-DF09-499F-93C9-BEF13F0B8C1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smtClean="0">
              <a:latin typeface="Verdana" pitchFamily="34" charset="0"/>
            </a:rPr>
            <a:t>Current lists </a:t>
          </a:r>
          <a:r>
            <a:rPr lang="en-US" sz="1400" b="1" smtClean="0">
              <a:latin typeface="Verdana" pitchFamily="34" charset="0"/>
              <a:hlinkClick xmlns:r="http://schemas.openxmlformats.org/officeDocument/2006/relationships" r:id="rId1"/>
            </a:rPr>
            <a:t>http://www.qizegypt.gov.eg/images/attachment.ashx.pdf</a:t>
          </a:r>
          <a:endParaRPr lang="fr-FR" sz="1400" dirty="0"/>
        </a:p>
      </dgm:t>
    </dgm:pt>
    <dgm:pt modelId="{2605E910-8C4D-4E0C-818F-F009CE4BAEFC}" type="parTrans" cxnId="{A88D206B-92DF-4629-A92C-CE001989382F}">
      <dgm:prSet/>
      <dgm:spPr/>
      <dgm:t>
        <a:bodyPr/>
        <a:lstStyle/>
        <a:p>
          <a:endParaRPr lang="fr-FR"/>
        </a:p>
      </dgm:t>
    </dgm:pt>
    <dgm:pt modelId="{26E018DE-E093-4F44-8A9F-FB251653E041}" type="sibTrans" cxnId="{A88D206B-92DF-4629-A92C-CE001989382F}">
      <dgm:prSet/>
      <dgm:spPr/>
      <dgm:t>
        <a:bodyPr/>
        <a:lstStyle/>
        <a:p>
          <a:endParaRPr lang="fr-FR"/>
        </a:p>
      </dgm:t>
    </dgm:pt>
    <dgm:pt modelId="{996EEB8A-04C3-4759-9988-F7685922C8FA}" type="pres">
      <dgm:prSet presAssocID="{44C9912B-661A-4E11-A7DF-EECA7E4136F1}" presName="list" presStyleCnt="0">
        <dgm:presLayoutVars>
          <dgm:dir/>
          <dgm:animLvl val="lvl"/>
        </dgm:presLayoutVars>
      </dgm:prSet>
      <dgm:spPr/>
    </dgm:pt>
    <dgm:pt modelId="{4170C7FF-5C30-4BAA-9A75-833E97451123}" type="pres">
      <dgm:prSet presAssocID="{608DD143-C5B4-47EA-B345-4A758ABDB840}" presName="posSpace" presStyleCnt="0"/>
      <dgm:spPr/>
    </dgm:pt>
    <dgm:pt modelId="{03E6D5D9-740B-45A2-ACF7-C6A0DF64846A}" type="pres">
      <dgm:prSet presAssocID="{608DD143-C5B4-47EA-B345-4A758ABDB840}" presName="vertFlow" presStyleCnt="0"/>
      <dgm:spPr/>
    </dgm:pt>
    <dgm:pt modelId="{66966C38-203F-44E7-B6D0-86BA359A9BD0}" type="pres">
      <dgm:prSet presAssocID="{608DD143-C5B4-47EA-B345-4A758ABDB840}" presName="topSpace" presStyleCnt="0"/>
      <dgm:spPr/>
    </dgm:pt>
    <dgm:pt modelId="{AD869E1B-84D4-4A18-BE6F-F66F360FE6D8}" type="pres">
      <dgm:prSet presAssocID="{608DD143-C5B4-47EA-B345-4A758ABDB840}" presName="firstComp" presStyleCnt="0"/>
      <dgm:spPr/>
    </dgm:pt>
    <dgm:pt modelId="{1FBF4CDB-D193-47B0-A4A0-E5EE2EA50FC2}" type="pres">
      <dgm:prSet presAssocID="{608DD143-C5B4-47EA-B345-4A758ABDB840}" presName="firstChild" presStyleLbl="bgAccFollowNode1" presStyleIdx="0" presStyleCnt="2" custLinFactNeighborX="9855" custLinFactNeighborY="399"/>
      <dgm:spPr/>
      <dgm:t>
        <a:bodyPr/>
        <a:lstStyle/>
        <a:p>
          <a:endParaRPr lang="fr-FR"/>
        </a:p>
      </dgm:t>
    </dgm:pt>
    <dgm:pt modelId="{40C80382-D932-4BC4-B5AD-0FD28556D1A8}" type="pres">
      <dgm:prSet presAssocID="{608DD143-C5B4-47EA-B345-4A758ABDB84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1038BA-F4AC-4893-8E6B-84CCBF3BC417}" type="pres">
      <dgm:prSet presAssocID="{3C42CFBB-DF09-499F-93C9-BEF13F0B8C11}" presName="comp" presStyleCnt="0"/>
      <dgm:spPr/>
    </dgm:pt>
    <dgm:pt modelId="{9EA09649-B6E8-401D-A59B-EB49E2F6C3CE}" type="pres">
      <dgm:prSet presAssocID="{3C42CFBB-DF09-499F-93C9-BEF13F0B8C11}" presName="child" presStyleLbl="bgAccFollowNode1" presStyleIdx="1" presStyleCnt="2" custLinFactNeighborX="9855" custLinFactNeighborY="1439"/>
      <dgm:spPr/>
      <dgm:t>
        <a:bodyPr/>
        <a:lstStyle/>
        <a:p>
          <a:endParaRPr lang="fr-FR"/>
        </a:p>
      </dgm:t>
    </dgm:pt>
    <dgm:pt modelId="{A958459B-F7A3-48D2-9EE0-B84B8FB07E3E}" type="pres">
      <dgm:prSet presAssocID="{3C42CFBB-DF09-499F-93C9-BEF13F0B8C11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790260-3E27-4E36-B1D7-6E308CA72623}" type="pres">
      <dgm:prSet presAssocID="{608DD143-C5B4-47EA-B345-4A758ABDB840}" presName="negSpace" presStyleCnt="0"/>
      <dgm:spPr/>
    </dgm:pt>
    <dgm:pt modelId="{B778FFF8-CC76-4949-B811-400427A03187}" type="pres">
      <dgm:prSet presAssocID="{608DD143-C5B4-47EA-B345-4A758ABDB840}" presName="circle" presStyleLbl="node1" presStyleIdx="0" presStyleCnt="1" custScaleX="185319" custScaleY="148515" custLinFactNeighborX="-40515" custLinFactNeighborY="-4044"/>
      <dgm:spPr/>
      <dgm:t>
        <a:bodyPr/>
        <a:lstStyle/>
        <a:p>
          <a:endParaRPr lang="fr-FR"/>
        </a:p>
      </dgm:t>
    </dgm:pt>
  </dgm:ptLst>
  <dgm:cxnLst>
    <dgm:cxn modelId="{2F37F329-498E-459F-912E-329FB01B97C7}" srcId="{44C9912B-661A-4E11-A7DF-EECA7E4136F1}" destId="{608DD143-C5B4-47EA-B345-4A758ABDB840}" srcOrd="0" destOrd="0" parTransId="{448AAE64-BD1D-4BC1-AD5E-327E1D1722EB}" sibTransId="{B8A80EBC-CE4D-4335-826A-366488B01C47}"/>
    <dgm:cxn modelId="{4CA31DF0-CC69-43EF-9663-9EAB11C8FCA0}" type="presOf" srcId="{3DF290C0-9C8A-415F-9940-0600C5BB7458}" destId="{1FBF4CDB-D193-47B0-A4A0-E5EE2EA50FC2}" srcOrd="0" destOrd="0" presId="urn:microsoft.com/office/officeart/2005/8/layout/hList9"/>
    <dgm:cxn modelId="{3D79F39D-3785-4F0C-A554-F963B5DE0850}" type="presOf" srcId="{608DD143-C5B4-47EA-B345-4A758ABDB840}" destId="{B778FFF8-CC76-4949-B811-400427A03187}" srcOrd="0" destOrd="0" presId="urn:microsoft.com/office/officeart/2005/8/layout/hList9"/>
    <dgm:cxn modelId="{54F36328-8D2C-49C2-BE82-21D13145A158}" srcId="{608DD143-C5B4-47EA-B345-4A758ABDB840}" destId="{3DF290C0-9C8A-415F-9940-0600C5BB7458}" srcOrd="0" destOrd="0" parTransId="{29338E8B-455C-4E32-84D0-E143410BD10D}" sibTransId="{34477D76-3E8C-4E5D-858D-646364C5DD1B}"/>
    <dgm:cxn modelId="{DC5019E3-846D-428F-A371-F32017D62E8A}" type="presOf" srcId="{3C42CFBB-DF09-499F-93C9-BEF13F0B8C11}" destId="{9EA09649-B6E8-401D-A59B-EB49E2F6C3CE}" srcOrd="0" destOrd="0" presId="urn:microsoft.com/office/officeart/2005/8/layout/hList9"/>
    <dgm:cxn modelId="{1BC8BD2B-8660-4B9B-B8F7-D14D8176F0DD}" type="presOf" srcId="{3DF290C0-9C8A-415F-9940-0600C5BB7458}" destId="{40C80382-D932-4BC4-B5AD-0FD28556D1A8}" srcOrd="1" destOrd="0" presId="urn:microsoft.com/office/officeart/2005/8/layout/hList9"/>
    <dgm:cxn modelId="{3F00C03F-EC11-47D4-A6A7-F23AA9246853}" type="presOf" srcId="{3C42CFBB-DF09-499F-93C9-BEF13F0B8C11}" destId="{A958459B-F7A3-48D2-9EE0-B84B8FB07E3E}" srcOrd="1" destOrd="0" presId="urn:microsoft.com/office/officeart/2005/8/layout/hList9"/>
    <dgm:cxn modelId="{A88D206B-92DF-4629-A92C-CE001989382F}" srcId="{608DD143-C5B4-47EA-B345-4A758ABDB840}" destId="{3C42CFBB-DF09-499F-93C9-BEF13F0B8C11}" srcOrd="1" destOrd="0" parTransId="{2605E910-8C4D-4E0C-818F-F009CE4BAEFC}" sibTransId="{26E018DE-E093-4F44-8A9F-FB251653E041}"/>
    <dgm:cxn modelId="{121931E1-3816-46AE-9BFB-654B52755FE9}" type="presOf" srcId="{44C9912B-661A-4E11-A7DF-EECA7E4136F1}" destId="{996EEB8A-04C3-4759-9988-F7685922C8FA}" srcOrd="0" destOrd="0" presId="urn:microsoft.com/office/officeart/2005/8/layout/hList9"/>
    <dgm:cxn modelId="{E421C071-67A8-479F-B2FE-B830F9A5DF27}" type="presParOf" srcId="{996EEB8A-04C3-4759-9988-F7685922C8FA}" destId="{4170C7FF-5C30-4BAA-9A75-833E97451123}" srcOrd="0" destOrd="0" presId="urn:microsoft.com/office/officeart/2005/8/layout/hList9"/>
    <dgm:cxn modelId="{9FEFF1C1-A6F6-481A-BC79-35E52C97D8B6}" type="presParOf" srcId="{996EEB8A-04C3-4759-9988-F7685922C8FA}" destId="{03E6D5D9-740B-45A2-ACF7-C6A0DF64846A}" srcOrd="1" destOrd="0" presId="urn:microsoft.com/office/officeart/2005/8/layout/hList9"/>
    <dgm:cxn modelId="{4AECC661-9AE0-498A-907D-BFFD26E40FB4}" type="presParOf" srcId="{03E6D5D9-740B-45A2-ACF7-C6A0DF64846A}" destId="{66966C38-203F-44E7-B6D0-86BA359A9BD0}" srcOrd="0" destOrd="0" presId="urn:microsoft.com/office/officeart/2005/8/layout/hList9"/>
    <dgm:cxn modelId="{3D7CAD35-D091-4ABB-88C6-DA1B58E94AE0}" type="presParOf" srcId="{03E6D5D9-740B-45A2-ACF7-C6A0DF64846A}" destId="{AD869E1B-84D4-4A18-BE6F-F66F360FE6D8}" srcOrd="1" destOrd="0" presId="urn:microsoft.com/office/officeart/2005/8/layout/hList9"/>
    <dgm:cxn modelId="{4D7B112C-C0A0-4964-B2DA-8AD668BE1FF2}" type="presParOf" srcId="{AD869E1B-84D4-4A18-BE6F-F66F360FE6D8}" destId="{1FBF4CDB-D193-47B0-A4A0-E5EE2EA50FC2}" srcOrd="0" destOrd="0" presId="urn:microsoft.com/office/officeart/2005/8/layout/hList9"/>
    <dgm:cxn modelId="{751A3A0F-A425-451F-9DEA-36FBB846A496}" type="presParOf" srcId="{AD869E1B-84D4-4A18-BE6F-F66F360FE6D8}" destId="{40C80382-D932-4BC4-B5AD-0FD28556D1A8}" srcOrd="1" destOrd="0" presId="urn:microsoft.com/office/officeart/2005/8/layout/hList9"/>
    <dgm:cxn modelId="{0220BB02-35E8-4CE0-AD71-2E5606937D4B}" type="presParOf" srcId="{03E6D5D9-740B-45A2-ACF7-C6A0DF64846A}" destId="{0D1038BA-F4AC-4893-8E6B-84CCBF3BC417}" srcOrd="2" destOrd="0" presId="urn:microsoft.com/office/officeart/2005/8/layout/hList9"/>
    <dgm:cxn modelId="{934B039C-BFB5-475C-9144-25597B1BD312}" type="presParOf" srcId="{0D1038BA-F4AC-4893-8E6B-84CCBF3BC417}" destId="{9EA09649-B6E8-401D-A59B-EB49E2F6C3CE}" srcOrd="0" destOrd="0" presId="urn:microsoft.com/office/officeart/2005/8/layout/hList9"/>
    <dgm:cxn modelId="{6ADA024F-2D73-4BC0-86EC-2F609BE68939}" type="presParOf" srcId="{0D1038BA-F4AC-4893-8E6B-84CCBF3BC417}" destId="{A958459B-F7A3-48D2-9EE0-B84B8FB07E3E}" srcOrd="1" destOrd="0" presId="urn:microsoft.com/office/officeart/2005/8/layout/hList9"/>
    <dgm:cxn modelId="{909E8225-2336-4EFF-A0A1-0186499CAE03}" type="presParOf" srcId="{996EEB8A-04C3-4759-9988-F7685922C8FA}" destId="{3A790260-3E27-4E36-B1D7-6E308CA72623}" srcOrd="2" destOrd="0" presId="urn:microsoft.com/office/officeart/2005/8/layout/hList9"/>
    <dgm:cxn modelId="{BF8D3BE2-7823-456C-B1BE-3B0AF5E6C149}" type="presParOf" srcId="{996EEB8A-04C3-4759-9988-F7685922C8FA}" destId="{B778FFF8-CC76-4949-B811-400427A0318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77D527-9A43-4A5D-966E-CA7D14B21B5E}" type="doc">
      <dgm:prSet loTypeId="urn:microsoft.com/office/officeart/2005/8/layout/hierarchy6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pPr rtl="1"/>
          <a:endParaRPr lang="ar-EG"/>
        </a:p>
      </dgm:t>
    </dgm:pt>
    <dgm:pt modelId="{65E366D2-8D46-4C20-A93A-98AA0DC95968}">
      <dgm:prSet phldrT="[Text]"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</a:rPr>
            <a:t>Horizontal</a:t>
          </a:r>
        </a:p>
      </dgm:t>
    </dgm:pt>
    <dgm:pt modelId="{2D622990-2AB1-4675-A46C-B943AD73F952}" type="parTrans" cxnId="{13C8DF67-7315-4947-BD24-9F5303A48226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30713A26-EEEE-4D7D-A749-40EE371FE946}" type="sibTrans" cxnId="{13C8DF67-7315-4947-BD24-9F5303A48226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FE16B3A3-6437-45AD-831D-AAFEB5FB5C05}">
      <dgm:prSet phldrT="[Text]" custT="1"/>
      <dgm:spPr/>
      <dgm:t>
        <a:bodyPr/>
        <a:lstStyle/>
        <a:p>
          <a:pPr rtl="1"/>
          <a:r>
            <a:rPr lang="en-US" sz="1600" b="1" dirty="0" smtClean="0">
              <a:solidFill>
                <a:schemeClr val="tx1"/>
              </a:solidFill>
            </a:rPr>
            <a:t>Adding</a:t>
          </a:r>
        </a:p>
        <a:p>
          <a:pPr rtl="1"/>
          <a:r>
            <a:rPr lang="en-US" sz="1600" b="1" dirty="0" smtClean="0">
              <a:solidFill>
                <a:schemeClr val="tx1"/>
              </a:solidFill>
            </a:rPr>
            <a:t>New companies in Upper Egypt</a:t>
          </a:r>
          <a:endParaRPr lang="ar-EG" sz="1600" b="1" dirty="0">
            <a:solidFill>
              <a:schemeClr val="tx1"/>
            </a:solidFill>
          </a:endParaRPr>
        </a:p>
      </dgm:t>
    </dgm:pt>
    <dgm:pt modelId="{B98153E3-77F9-45E6-80AA-3E6FBEE16043}" type="parTrans" cxnId="{6A60695A-39A1-4239-A2D9-D88F17610F93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BEC34215-B2AF-4477-85F8-E9703BFA5CFE}" type="sibTrans" cxnId="{6A60695A-39A1-4239-A2D9-D88F17610F93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DDDFF89A-8CE4-49B3-B5BE-006185A92839}">
      <dgm:prSet phldrT="[Text]" custT="1"/>
      <dgm:spPr/>
      <dgm:t>
        <a:bodyPr/>
        <a:lstStyle/>
        <a:p>
          <a:pPr rtl="1"/>
          <a:r>
            <a:rPr lang="en-US" sz="1400" b="1" dirty="0" smtClean="0">
              <a:solidFill>
                <a:schemeClr val="tx1"/>
              </a:solidFill>
            </a:rPr>
            <a:t>Joining</a:t>
          </a:r>
        </a:p>
        <a:p>
          <a:pPr rtl="1"/>
          <a:r>
            <a:rPr lang="en-US" sz="1400" b="1" dirty="0" smtClean="0">
              <a:solidFill>
                <a:schemeClr val="tx1"/>
              </a:solidFill>
            </a:rPr>
            <a:t>New Areas In Delta and other northern Governorates</a:t>
          </a:r>
          <a:endParaRPr lang="ar-EG" sz="1400" b="1" dirty="0">
            <a:solidFill>
              <a:schemeClr val="tx1"/>
            </a:solidFill>
          </a:endParaRPr>
        </a:p>
      </dgm:t>
    </dgm:pt>
    <dgm:pt modelId="{F8B85DE5-F137-486E-9052-DAF4994A0DC6}" type="parTrans" cxnId="{5316D22D-E44E-4E2E-B797-2A3A2062363B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9A183A97-C30D-4DDE-B92D-4B37DD13A674}" type="sibTrans" cxnId="{5316D22D-E44E-4E2E-B797-2A3A2062363B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8608E175-D3D9-499C-B313-693CDC983A7B}">
      <dgm:prSet phldrT="[Text]" custT="1"/>
      <dgm:spPr/>
      <dgm:t>
        <a:bodyPr/>
        <a:lstStyle/>
        <a:p>
          <a:pPr algn="ctr" rtl="1"/>
          <a:r>
            <a:rPr lang="en-US" sz="1800" b="1" dirty="0" smtClean="0">
              <a:solidFill>
                <a:schemeClr val="tx1"/>
              </a:solidFill>
            </a:rPr>
            <a:t>Sectoral</a:t>
          </a:r>
          <a:endParaRPr lang="ar-EG" sz="1800" b="1" dirty="0">
            <a:solidFill>
              <a:schemeClr val="tx1"/>
            </a:solidFill>
          </a:endParaRPr>
        </a:p>
      </dgm:t>
    </dgm:pt>
    <dgm:pt modelId="{F8426ABF-79BE-4DD7-AEC7-2D118DA071CF}" type="parTrans" cxnId="{7DF7C869-8F9D-4834-846A-A7F477CE3B1A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DB4E2864-9DC8-44C5-9B96-E57E914A3F02}" type="sibTrans" cxnId="{7DF7C869-8F9D-4834-846A-A7F477CE3B1A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DB9D3B1D-AF47-402C-B938-4535CA820E4D}">
      <dgm:prSet phldrT="[Text]" custT="1"/>
      <dgm:spPr/>
      <dgm:t>
        <a:bodyPr/>
        <a:lstStyle/>
        <a:p>
          <a:pPr rtl="1"/>
          <a:r>
            <a:rPr lang="en-US" sz="1400" b="1" dirty="0" smtClean="0">
              <a:solidFill>
                <a:schemeClr val="tx1"/>
              </a:solidFill>
            </a:rPr>
            <a:t>Diversifying </a:t>
          </a:r>
        </a:p>
        <a:p>
          <a:pPr rtl="1"/>
          <a:r>
            <a:rPr lang="en-US" sz="1400" b="1" dirty="0" smtClean="0">
              <a:solidFill>
                <a:schemeClr val="tx1"/>
              </a:solidFill>
            </a:rPr>
            <a:t>the benefiting Industrial sectors from the QIZ by Add food sector &amp; Leather sector</a:t>
          </a:r>
          <a:endParaRPr lang="ar-EG" sz="1400" b="1" dirty="0">
            <a:solidFill>
              <a:schemeClr val="tx1"/>
            </a:solidFill>
          </a:endParaRPr>
        </a:p>
      </dgm:t>
    </dgm:pt>
    <dgm:pt modelId="{8E6DE5E4-D170-4593-BBAC-E7334210C55E}" type="parTrans" cxnId="{AC589A72-13DF-4D22-A8B5-4BC3314FC9DD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85DA830A-1C54-46C1-8A4D-0D67E1C5DBFE}" type="sibTrans" cxnId="{AC589A72-13DF-4D22-A8B5-4BC3314FC9DD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BE9FE354-180B-4B90-AB68-AE1C596FC19B}">
      <dgm:prSet phldrT="[Text]" custT="1"/>
      <dgm:spPr/>
      <dgm:t>
        <a:bodyPr/>
        <a:lstStyle/>
        <a:p>
          <a:pPr rtl="1"/>
          <a:r>
            <a:rPr lang="en-US" sz="2800" b="1" dirty="0" smtClean="0">
              <a:solidFill>
                <a:schemeClr val="tx1"/>
              </a:solidFill>
            </a:rPr>
            <a:t>Expanding the QIZ Protocol</a:t>
          </a:r>
          <a:endParaRPr lang="ar-EG" sz="2800" b="1" dirty="0">
            <a:solidFill>
              <a:schemeClr val="tx1"/>
            </a:solidFill>
          </a:endParaRPr>
        </a:p>
      </dgm:t>
    </dgm:pt>
    <dgm:pt modelId="{3B2AA3A3-1446-40DF-87ED-219BB570269E}" type="sibTrans" cxnId="{A855EAD0-426E-40F9-82B2-CA7514A6DF4A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8DF8795E-D4CB-48DF-9D2B-34CE467B7A41}" type="parTrans" cxnId="{A855EAD0-426E-40F9-82B2-CA7514A6DF4A}">
      <dgm:prSet/>
      <dgm:spPr/>
      <dgm:t>
        <a:bodyPr/>
        <a:lstStyle/>
        <a:p>
          <a:pPr rtl="1"/>
          <a:endParaRPr lang="ar-EG" b="0">
            <a:solidFill>
              <a:schemeClr val="tx1"/>
            </a:solidFill>
          </a:endParaRPr>
        </a:p>
      </dgm:t>
    </dgm:pt>
    <dgm:pt modelId="{E2B4C86B-D59A-47CA-9AC0-D831ADBEFF3A}" type="pres">
      <dgm:prSet presAssocID="{A677D527-9A43-4A5D-966E-CA7D14B21B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3C591A-E374-4640-B33F-92DC7159FBE7}" type="pres">
      <dgm:prSet presAssocID="{A677D527-9A43-4A5D-966E-CA7D14B21B5E}" presName="hierFlow" presStyleCnt="0"/>
      <dgm:spPr/>
      <dgm:t>
        <a:bodyPr/>
        <a:lstStyle/>
        <a:p>
          <a:endParaRPr lang="fr-FR"/>
        </a:p>
      </dgm:t>
    </dgm:pt>
    <dgm:pt modelId="{85312D89-7A23-4B8C-8987-BAE96AD0D3F0}" type="pres">
      <dgm:prSet presAssocID="{A677D527-9A43-4A5D-966E-CA7D14B21B5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1EC9232-2595-4117-BB28-E7D0B6872D1E}" type="pres">
      <dgm:prSet presAssocID="{BE9FE354-180B-4B90-AB68-AE1C596FC19B}" presName="Name14" presStyleCnt="0"/>
      <dgm:spPr/>
      <dgm:t>
        <a:bodyPr/>
        <a:lstStyle/>
        <a:p>
          <a:endParaRPr lang="fr-FR"/>
        </a:p>
      </dgm:t>
    </dgm:pt>
    <dgm:pt modelId="{EE3460BD-9461-4F5C-905A-136C167FD534}" type="pres">
      <dgm:prSet presAssocID="{BE9FE354-180B-4B90-AB68-AE1C596FC19B}" presName="level1Shape" presStyleLbl="node0" presStyleIdx="0" presStyleCnt="1" custScaleX="1048912" custScaleY="185312" custLinFactNeighborX="-6719" custLinFactNeighborY="-995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DD2F454-9FDF-44D7-907D-48E9D44FBD26}" type="pres">
      <dgm:prSet presAssocID="{BE9FE354-180B-4B90-AB68-AE1C596FC19B}" presName="hierChild2" presStyleCnt="0"/>
      <dgm:spPr/>
      <dgm:t>
        <a:bodyPr/>
        <a:lstStyle/>
        <a:p>
          <a:endParaRPr lang="fr-FR"/>
        </a:p>
      </dgm:t>
    </dgm:pt>
    <dgm:pt modelId="{E37B541C-84FC-48DF-9D22-06B1F64FFA48}" type="pres">
      <dgm:prSet presAssocID="{2D622990-2AB1-4675-A46C-B943AD73F952}" presName="Name19" presStyleLbl="parChTrans1D2" presStyleIdx="0" presStyleCnt="2"/>
      <dgm:spPr/>
      <dgm:t>
        <a:bodyPr/>
        <a:lstStyle/>
        <a:p>
          <a:endParaRPr lang="en-US"/>
        </a:p>
      </dgm:t>
    </dgm:pt>
    <dgm:pt modelId="{4C3CDEA0-46DF-49FB-B199-8D2BE58A30E8}" type="pres">
      <dgm:prSet presAssocID="{65E366D2-8D46-4C20-A93A-98AA0DC95968}" presName="Name21" presStyleCnt="0"/>
      <dgm:spPr/>
      <dgm:t>
        <a:bodyPr/>
        <a:lstStyle/>
        <a:p>
          <a:endParaRPr lang="fr-FR"/>
        </a:p>
      </dgm:t>
    </dgm:pt>
    <dgm:pt modelId="{34C56752-BC1C-4AAB-B3CC-1DBD6DC8AD6A}" type="pres">
      <dgm:prSet presAssocID="{65E366D2-8D46-4C20-A93A-98AA0DC95968}" presName="level2Shape" presStyleLbl="node2" presStyleIdx="0" presStyleCnt="2" custScaleX="334310" custLinFactNeighborX="-8516" custLinFactNeighborY="-492"/>
      <dgm:spPr/>
      <dgm:t>
        <a:bodyPr/>
        <a:lstStyle/>
        <a:p>
          <a:pPr rtl="1"/>
          <a:endParaRPr lang="ar-EG"/>
        </a:p>
      </dgm:t>
    </dgm:pt>
    <dgm:pt modelId="{3F2E6803-FCF3-4B0D-A4F8-1BEF26FF040D}" type="pres">
      <dgm:prSet presAssocID="{65E366D2-8D46-4C20-A93A-98AA0DC95968}" presName="hierChild3" presStyleCnt="0"/>
      <dgm:spPr/>
      <dgm:t>
        <a:bodyPr/>
        <a:lstStyle/>
        <a:p>
          <a:endParaRPr lang="fr-FR"/>
        </a:p>
      </dgm:t>
    </dgm:pt>
    <dgm:pt modelId="{3954FC81-5905-43C5-802C-E1F956E9CF8B}" type="pres">
      <dgm:prSet presAssocID="{B98153E3-77F9-45E6-80AA-3E6FBEE16043}" presName="Name19" presStyleLbl="parChTrans1D3" presStyleIdx="0" presStyleCnt="3"/>
      <dgm:spPr/>
      <dgm:t>
        <a:bodyPr/>
        <a:lstStyle/>
        <a:p>
          <a:endParaRPr lang="en-US"/>
        </a:p>
      </dgm:t>
    </dgm:pt>
    <dgm:pt modelId="{91E5E6FF-B8FC-480A-9116-2D73BB7290E8}" type="pres">
      <dgm:prSet presAssocID="{FE16B3A3-6437-45AD-831D-AAFEB5FB5C05}" presName="Name21" presStyleCnt="0"/>
      <dgm:spPr/>
      <dgm:t>
        <a:bodyPr/>
        <a:lstStyle/>
        <a:p>
          <a:endParaRPr lang="fr-FR"/>
        </a:p>
      </dgm:t>
    </dgm:pt>
    <dgm:pt modelId="{B04F136F-5E39-4968-9471-4D1DC43947D4}" type="pres">
      <dgm:prSet presAssocID="{FE16B3A3-6437-45AD-831D-AAFEB5FB5C05}" presName="level2Shape" presStyleLbl="node3" presStyleIdx="0" presStyleCnt="3" custScaleX="349590" custScaleY="228645"/>
      <dgm:spPr/>
      <dgm:t>
        <a:bodyPr/>
        <a:lstStyle/>
        <a:p>
          <a:endParaRPr lang="en-US"/>
        </a:p>
      </dgm:t>
    </dgm:pt>
    <dgm:pt modelId="{758A623B-FE04-4AB5-ABE9-073423B15A72}" type="pres">
      <dgm:prSet presAssocID="{FE16B3A3-6437-45AD-831D-AAFEB5FB5C05}" presName="hierChild3" presStyleCnt="0"/>
      <dgm:spPr/>
      <dgm:t>
        <a:bodyPr/>
        <a:lstStyle/>
        <a:p>
          <a:endParaRPr lang="fr-FR"/>
        </a:p>
      </dgm:t>
    </dgm:pt>
    <dgm:pt modelId="{E8A258C6-CE87-4C72-A820-E5B31E78FB89}" type="pres">
      <dgm:prSet presAssocID="{F8B85DE5-F137-486E-9052-DAF4994A0DC6}" presName="Name19" presStyleLbl="parChTrans1D3" presStyleIdx="1" presStyleCnt="3"/>
      <dgm:spPr/>
      <dgm:t>
        <a:bodyPr/>
        <a:lstStyle/>
        <a:p>
          <a:endParaRPr lang="en-US"/>
        </a:p>
      </dgm:t>
    </dgm:pt>
    <dgm:pt modelId="{AB5A2F5D-6689-4167-8B30-79766F6E44AB}" type="pres">
      <dgm:prSet presAssocID="{DDDFF89A-8CE4-49B3-B5BE-006185A92839}" presName="Name21" presStyleCnt="0"/>
      <dgm:spPr/>
      <dgm:t>
        <a:bodyPr/>
        <a:lstStyle/>
        <a:p>
          <a:endParaRPr lang="fr-FR"/>
        </a:p>
      </dgm:t>
    </dgm:pt>
    <dgm:pt modelId="{19D2EAFE-D3EA-443A-9E81-2BF5B65196A0}" type="pres">
      <dgm:prSet presAssocID="{DDDFF89A-8CE4-49B3-B5BE-006185A92839}" presName="level2Shape" presStyleLbl="node3" presStyleIdx="1" presStyleCnt="3" custScaleX="197116" custScaleY="211743" custLinFactNeighborX="-4468" custLinFactNeighborY="-12848"/>
      <dgm:spPr/>
      <dgm:t>
        <a:bodyPr/>
        <a:lstStyle/>
        <a:p>
          <a:endParaRPr lang="en-US"/>
        </a:p>
      </dgm:t>
    </dgm:pt>
    <dgm:pt modelId="{795C196F-399C-4C0A-867F-D6A70B24FEB3}" type="pres">
      <dgm:prSet presAssocID="{DDDFF89A-8CE4-49B3-B5BE-006185A92839}" presName="hierChild3" presStyleCnt="0"/>
      <dgm:spPr/>
      <dgm:t>
        <a:bodyPr/>
        <a:lstStyle/>
        <a:p>
          <a:endParaRPr lang="fr-FR"/>
        </a:p>
      </dgm:t>
    </dgm:pt>
    <dgm:pt modelId="{AA55D127-E6BE-45A6-BE6F-8DC614A652D2}" type="pres">
      <dgm:prSet presAssocID="{F8426ABF-79BE-4DD7-AEC7-2D118DA071CF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649815E-B6D9-4139-AB80-52A486C9D3CD}" type="pres">
      <dgm:prSet presAssocID="{8608E175-D3D9-499C-B313-693CDC983A7B}" presName="Name21" presStyleCnt="0"/>
      <dgm:spPr/>
      <dgm:t>
        <a:bodyPr/>
        <a:lstStyle/>
        <a:p>
          <a:endParaRPr lang="fr-FR"/>
        </a:p>
      </dgm:t>
    </dgm:pt>
    <dgm:pt modelId="{D189841E-7D1E-4741-B47A-866334FA7AC5}" type="pres">
      <dgm:prSet presAssocID="{8608E175-D3D9-499C-B313-693CDC983A7B}" presName="level2Shape" presStyleLbl="node2" presStyleIdx="1" presStyleCnt="2" custScaleX="308414"/>
      <dgm:spPr/>
      <dgm:t>
        <a:bodyPr/>
        <a:lstStyle/>
        <a:p>
          <a:pPr rtl="1"/>
          <a:endParaRPr lang="ar-EG"/>
        </a:p>
      </dgm:t>
    </dgm:pt>
    <dgm:pt modelId="{54BBC8A1-378F-445E-BE0D-CF704F92BC4E}" type="pres">
      <dgm:prSet presAssocID="{8608E175-D3D9-499C-B313-693CDC983A7B}" presName="hierChild3" presStyleCnt="0"/>
      <dgm:spPr/>
      <dgm:t>
        <a:bodyPr/>
        <a:lstStyle/>
        <a:p>
          <a:endParaRPr lang="fr-FR"/>
        </a:p>
      </dgm:t>
    </dgm:pt>
    <dgm:pt modelId="{36DA9635-F5D5-4A2F-A91B-5F363E7861BB}" type="pres">
      <dgm:prSet presAssocID="{8E6DE5E4-D170-4593-BBAC-E7334210C55E}" presName="Name19" presStyleLbl="parChTrans1D3" presStyleIdx="2" presStyleCnt="3"/>
      <dgm:spPr/>
      <dgm:t>
        <a:bodyPr/>
        <a:lstStyle/>
        <a:p>
          <a:endParaRPr lang="en-US"/>
        </a:p>
      </dgm:t>
    </dgm:pt>
    <dgm:pt modelId="{E27770A2-C401-4501-A55B-9440CEE8289E}" type="pres">
      <dgm:prSet presAssocID="{DB9D3B1D-AF47-402C-B938-4535CA820E4D}" presName="Name21" presStyleCnt="0"/>
      <dgm:spPr/>
      <dgm:t>
        <a:bodyPr/>
        <a:lstStyle/>
        <a:p>
          <a:endParaRPr lang="fr-FR"/>
        </a:p>
      </dgm:t>
    </dgm:pt>
    <dgm:pt modelId="{9BA17E14-0C2A-4FCD-91C9-7D7F45446AA8}" type="pres">
      <dgm:prSet presAssocID="{DB9D3B1D-AF47-402C-B938-4535CA820E4D}" presName="level2Shape" presStyleLbl="node3" presStyleIdx="2" presStyleCnt="3" custScaleX="331649" custScaleY="390366" custLinFactNeighborX="-265" custLinFactNeighborY="1678"/>
      <dgm:spPr/>
      <dgm:t>
        <a:bodyPr/>
        <a:lstStyle/>
        <a:p>
          <a:endParaRPr lang="en-US"/>
        </a:p>
      </dgm:t>
    </dgm:pt>
    <dgm:pt modelId="{2719C6B8-3697-4D1F-86EE-9D71ADF74226}" type="pres">
      <dgm:prSet presAssocID="{DB9D3B1D-AF47-402C-B938-4535CA820E4D}" presName="hierChild3" presStyleCnt="0"/>
      <dgm:spPr/>
      <dgm:t>
        <a:bodyPr/>
        <a:lstStyle/>
        <a:p>
          <a:endParaRPr lang="fr-FR"/>
        </a:p>
      </dgm:t>
    </dgm:pt>
    <dgm:pt modelId="{C83499FE-02D9-481E-8CFC-F94A3D2E0ADC}" type="pres">
      <dgm:prSet presAssocID="{A677D527-9A43-4A5D-966E-CA7D14B21B5E}" presName="bgShapesFlow" presStyleCnt="0"/>
      <dgm:spPr/>
      <dgm:t>
        <a:bodyPr/>
        <a:lstStyle/>
        <a:p>
          <a:endParaRPr lang="fr-FR"/>
        </a:p>
      </dgm:t>
    </dgm:pt>
  </dgm:ptLst>
  <dgm:cxnLst>
    <dgm:cxn modelId="{35E522F4-5336-4261-9900-8952430BA1E0}" type="presOf" srcId="{F8426ABF-79BE-4DD7-AEC7-2D118DA071CF}" destId="{AA55D127-E6BE-45A6-BE6F-8DC614A652D2}" srcOrd="0" destOrd="0" presId="urn:microsoft.com/office/officeart/2005/8/layout/hierarchy6"/>
    <dgm:cxn modelId="{AC589A72-13DF-4D22-A8B5-4BC3314FC9DD}" srcId="{8608E175-D3D9-499C-B313-693CDC983A7B}" destId="{DB9D3B1D-AF47-402C-B938-4535CA820E4D}" srcOrd="0" destOrd="0" parTransId="{8E6DE5E4-D170-4593-BBAC-E7334210C55E}" sibTransId="{85DA830A-1C54-46C1-8A4D-0D67E1C5DBFE}"/>
    <dgm:cxn modelId="{A4FEB8D3-2901-49F9-9257-18DD58B4AA3E}" type="presOf" srcId="{B98153E3-77F9-45E6-80AA-3E6FBEE16043}" destId="{3954FC81-5905-43C5-802C-E1F956E9CF8B}" srcOrd="0" destOrd="0" presId="urn:microsoft.com/office/officeart/2005/8/layout/hierarchy6"/>
    <dgm:cxn modelId="{7DF7C869-8F9D-4834-846A-A7F477CE3B1A}" srcId="{BE9FE354-180B-4B90-AB68-AE1C596FC19B}" destId="{8608E175-D3D9-499C-B313-693CDC983A7B}" srcOrd="1" destOrd="0" parTransId="{F8426ABF-79BE-4DD7-AEC7-2D118DA071CF}" sibTransId="{DB4E2864-9DC8-44C5-9B96-E57E914A3F02}"/>
    <dgm:cxn modelId="{05FCC05D-74B5-4016-B96A-F364EF2E4A88}" type="presOf" srcId="{65E366D2-8D46-4C20-A93A-98AA0DC95968}" destId="{34C56752-BC1C-4AAB-B3CC-1DBD6DC8AD6A}" srcOrd="0" destOrd="0" presId="urn:microsoft.com/office/officeart/2005/8/layout/hierarchy6"/>
    <dgm:cxn modelId="{8B6BA7A0-2AA8-451A-8CE3-F4D1B3C1DE74}" type="presOf" srcId="{DB9D3B1D-AF47-402C-B938-4535CA820E4D}" destId="{9BA17E14-0C2A-4FCD-91C9-7D7F45446AA8}" srcOrd="0" destOrd="0" presId="urn:microsoft.com/office/officeart/2005/8/layout/hierarchy6"/>
    <dgm:cxn modelId="{13C8DF67-7315-4947-BD24-9F5303A48226}" srcId="{BE9FE354-180B-4B90-AB68-AE1C596FC19B}" destId="{65E366D2-8D46-4C20-A93A-98AA0DC95968}" srcOrd="0" destOrd="0" parTransId="{2D622990-2AB1-4675-A46C-B943AD73F952}" sibTransId="{30713A26-EEEE-4D7D-A749-40EE371FE946}"/>
    <dgm:cxn modelId="{A855EAD0-426E-40F9-82B2-CA7514A6DF4A}" srcId="{A677D527-9A43-4A5D-966E-CA7D14B21B5E}" destId="{BE9FE354-180B-4B90-AB68-AE1C596FC19B}" srcOrd="0" destOrd="0" parTransId="{8DF8795E-D4CB-48DF-9D2B-34CE467B7A41}" sibTransId="{3B2AA3A3-1446-40DF-87ED-219BB570269E}"/>
    <dgm:cxn modelId="{A3534A01-FFB8-478A-9502-44042929A8EC}" type="presOf" srcId="{FE16B3A3-6437-45AD-831D-AAFEB5FB5C05}" destId="{B04F136F-5E39-4968-9471-4D1DC43947D4}" srcOrd="0" destOrd="0" presId="urn:microsoft.com/office/officeart/2005/8/layout/hierarchy6"/>
    <dgm:cxn modelId="{6A60695A-39A1-4239-A2D9-D88F17610F93}" srcId="{65E366D2-8D46-4C20-A93A-98AA0DC95968}" destId="{FE16B3A3-6437-45AD-831D-AAFEB5FB5C05}" srcOrd="0" destOrd="0" parTransId="{B98153E3-77F9-45E6-80AA-3E6FBEE16043}" sibTransId="{BEC34215-B2AF-4477-85F8-E9703BFA5CFE}"/>
    <dgm:cxn modelId="{876409FD-9CAB-4EB5-B008-3B1661B0608E}" type="presOf" srcId="{A677D527-9A43-4A5D-966E-CA7D14B21B5E}" destId="{E2B4C86B-D59A-47CA-9AC0-D831ADBEFF3A}" srcOrd="0" destOrd="0" presId="urn:microsoft.com/office/officeart/2005/8/layout/hierarchy6"/>
    <dgm:cxn modelId="{5316D22D-E44E-4E2E-B797-2A3A2062363B}" srcId="{65E366D2-8D46-4C20-A93A-98AA0DC95968}" destId="{DDDFF89A-8CE4-49B3-B5BE-006185A92839}" srcOrd="1" destOrd="0" parTransId="{F8B85DE5-F137-486E-9052-DAF4994A0DC6}" sibTransId="{9A183A97-C30D-4DDE-B92D-4B37DD13A674}"/>
    <dgm:cxn modelId="{25203969-771A-4200-AA08-30891EDA86A6}" type="presOf" srcId="{DDDFF89A-8CE4-49B3-B5BE-006185A92839}" destId="{19D2EAFE-D3EA-443A-9E81-2BF5B65196A0}" srcOrd="0" destOrd="0" presId="urn:microsoft.com/office/officeart/2005/8/layout/hierarchy6"/>
    <dgm:cxn modelId="{263B595B-ACC5-4C66-A3AC-95C82FC77463}" type="presOf" srcId="{8E6DE5E4-D170-4593-BBAC-E7334210C55E}" destId="{36DA9635-F5D5-4A2F-A91B-5F363E7861BB}" srcOrd="0" destOrd="0" presId="urn:microsoft.com/office/officeart/2005/8/layout/hierarchy6"/>
    <dgm:cxn modelId="{6EE24262-581E-4ED8-A395-8BF86F292E84}" type="presOf" srcId="{BE9FE354-180B-4B90-AB68-AE1C596FC19B}" destId="{EE3460BD-9461-4F5C-905A-136C167FD534}" srcOrd="0" destOrd="0" presId="urn:microsoft.com/office/officeart/2005/8/layout/hierarchy6"/>
    <dgm:cxn modelId="{61D79673-5904-4C9A-9933-216AD487FF41}" type="presOf" srcId="{8608E175-D3D9-499C-B313-693CDC983A7B}" destId="{D189841E-7D1E-4741-B47A-866334FA7AC5}" srcOrd="0" destOrd="0" presId="urn:microsoft.com/office/officeart/2005/8/layout/hierarchy6"/>
    <dgm:cxn modelId="{C5CBFEFB-5089-442A-B2BA-ADA21FA8EA14}" type="presOf" srcId="{2D622990-2AB1-4675-A46C-B943AD73F952}" destId="{E37B541C-84FC-48DF-9D22-06B1F64FFA48}" srcOrd="0" destOrd="0" presId="urn:microsoft.com/office/officeart/2005/8/layout/hierarchy6"/>
    <dgm:cxn modelId="{39918B8E-0C01-459C-A175-294F1DF51EBD}" type="presOf" srcId="{F8B85DE5-F137-486E-9052-DAF4994A0DC6}" destId="{E8A258C6-CE87-4C72-A820-E5B31E78FB89}" srcOrd="0" destOrd="0" presId="urn:microsoft.com/office/officeart/2005/8/layout/hierarchy6"/>
    <dgm:cxn modelId="{D48F3BFD-A1EF-4C37-9000-C9E44D780975}" type="presParOf" srcId="{E2B4C86B-D59A-47CA-9AC0-D831ADBEFF3A}" destId="{523C591A-E374-4640-B33F-92DC7159FBE7}" srcOrd="0" destOrd="0" presId="urn:microsoft.com/office/officeart/2005/8/layout/hierarchy6"/>
    <dgm:cxn modelId="{370D9EC3-F30E-4A67-BB32-478138C6561A}" type="presParOf" srcId="{523C591A-E374-4640-B33F-92DC7159FBE7}" destId="{85312D89-7A23-4B8C-8987-BAE96AD0D3F0}" srcOrd="0" destOrd="0" presId="urn:microsoft.com/office/officeart/2005/8/layout/hierarchy6"/>
    <dgm:cxn modelId="{C4CDEEC2-9CEF-4525-8161-11DBEF84A107}" type="presParOf" srcId="{85312D89-7A23-4B8C-8987-BAE96AD0D3F0}" destId="{C1EC9232-2595-4117-BB28-E7D0B6872D1E}" srcOrd="0" destOrd="0" presId="urn:microsoft.com/office/officeart/2005/8/layout/hierarchy6"/>
    <dgm:cxn modelId="{DDF87675-6768-4E12-9A84-4F23D69F9667}" type="presParOf" srcId="{C1EC9232-2595-4117-BB28-E7D0B6872D1E}" destId="{EE3460BD-9461-4F5C-905A-136C167FD534}" srcOrd="0" destOrd="0" presId="urn:microsoft.com/office/officeart/2005/8/layout/hierarchy6"/>
    <dgm:cxn modelId="{B6BBFDAC-3575-4EB5-AE19-A149ED1C3656}" type="presParOf" srcId="{C1EC9232-2595-4117-BB28-E7D0B6872D1E}" destId="{CDD2F454-9FDF-44D7-907D-48E9D44FBD26}" srcOrd="1" destOrd="0" presId="urn:microsoft.com/office/officeart/2005/8/layout/hierarchy6"/>
    <dgm:cxn modelId="{ADD3C006-F2F9-410A-809E-045BE92E9D16}" type="presParOf" srcId="{CDD2F454-9FDF-44D7-907D-48E9D44FBD26}" destId="{E37B541C-84FC-48DF-9D22-06B1F64FFA48}" srcOrd="0" destOrd="0" presId="urn:microsoft.com/office/officeart/2005/8/layout/hierarchy6"/>
    <dgm:cxn modelId="{46DAE7B1-64EF-41AB-9A72-ABBCB5865C02}" type="presParOf" srcId="{CDD2F454-9FDF-44D7-907D-48E9D44FBD26}" destId="{4C3CDEA0-46DF-49FB-B199-8D2BE58A30E8}" srcOrd="1" destOrd="0" presId="urn:microsoft.com/office/officeart/2005/8/layout/hierarchy6"/>
    <dgm:cxn modelId="{E46B40EB-1586-4E61-B6E4-3758480D41B7}" type="presParOf" srcId="{4C3CDEA0-46DF-49FB-B199-8D2BE58A30E8}" destId="{34C56752-BC1C-4AAB-B3CC-1DBD6DC8AD6A}" srcOrd="0" destOrd="0" presId="urn:microsoft.com/office/officeart/2005/8/layout/hierarchy6"/>
    <dgm:cxn modelId="{47946379-7ED9-49FF-9105-974DA753C5FF}" type="presParOf" srcId="{4C3CDEA0-46DF-49FB-B199-8D2BE58A30E8}" destId="{3F2E6803-FCF3-4B0D-A4F8-1BEF26FF040D}" srcOrd="1" destOrd="0" presId="urn:microsoft.com/office/officeart/2005/8/layout/hierarchy6"/>
    <dgm:cxn modelId="{E083BA79-DB82-4A43-8481-735EB8F056A4}" type="presParOf" srcId="{3F2E6803-FCF3-4B0D-A4F8-1BEF26FF040D}" destId="{3954FC81-5905-43C5-802C-E1F956E9CF8B}" srcOrd="0" destOrd="0" presId="urn:microsoft.com/office/officeart/2005/8/layout/hierarchy6"/>
    <dgm:cxn modelId="{3F77F353-1957-4B82-93EB-34E1B9EBADD8}" type="presParOf" srcId="{3F2E6803-FCF3-4B0D-A4F8-1BEF26FF040D}" destId="{91E5E6FF-B8FC-480A-9116-2D73BB7290E8}" srcOrd="1" destOrd="0" presId="urn:microsoft.com/office/officeart/2005/8/layout/hierarchy6"/>
    <dgm:cxn modelId="{DF3CE5B6-CE88-4E94-A655-D5EF947A2039}" type="presParOf" srcId="{91E5E6FF-B8FC-480A-9116-2D73BB7290E8}" destId="{B04F136F-5E39-4968-9471-4D1DC43947D4}" srcOrd="0" destOrd="0" presId="urn:microsoft.com/office/officeart/2005/8/layout/hierarchy6"/>
    <dgm:cxn modelId="{198230A5-0772-4C82-B984-8D66AB8EF02F}" type="presParOf" srcId="{91E5E6FF-B8FC-480A-9116-2D73BB7290E8}" destId="{758A623B-FE04-4AB5-ABE9-073423B15A72}" srcOrd="1" destOrd="0" presId="urn:microsoft.com/office/officeart/2005/8/layout/hierarchy6"/>
    <dgm:cxn modelId="{564F220C-4F1E-4417-AED8-3F6D1330572C}" type="presParOf" srcId="{3F2E6803-FCF3-4B0D-A4F8-1BEF26FF040D}" destId="{E8A258C6-CE87-4C72-A820-E5B31E78FB89}" srcOrd="2" destOrd="0" presId="urn:microsoft.com/office/officeart/2005/8/layout/hierarchy6"/>
    <dgm:cxn modelId="{8952C37F-1786-4172-8C5F-3E8494663EA6}" type="presParOf" srcId="{3F2E6803-FCF3-4B0D-A4F8-1BEF26FF040D}" destId="{AB5A2F5D-6689-4167-8B30-79766F6E44AB}" srcOrd="3" destOrd="0" presId="urn:microsoft.com/office/officeart/2005/8/layout/hierarchy6"/>
    <dgm:cxn modelId="{0CE8AE36-EA05-40A7-94D6-6869C8F9CBC9}" type="presParOf" srcId="{AB5A2F5D-6689-4167-8B30-79766F6E44AB}" destId="{19D2EAFE-D3EA-443A-9E81-2BF5B65196A0}" srcOrd="0" destOrd="0" presId="urn:microsoft.com/office/officeart/2005/8/layout/hierarchy6"/>
    <dgm:cxn modelId="{4E886D2C-A193-4BBB-9782-E749C244B1C2}" type="presParOf" srcId="{AB5A2F5D-6689-4167-8B30-79766F6E44AB}" destId="{795C196F-399C-4C0A-867F-D6A70B24FEB3}" srcOrd="1" destOrd="0" presId="urn:microsoft.com/office/officeart/2005/8/layout/hierarchy6"/>
    <dgm:cxn modelId="{E3D58055-435D-4F67-983E-59A8E3E221B7}" type="presParOf" srcId="{CDD2F454-9FDF-44D7-907D-48E9D44FBD26}" destId="{AA55D127-E6BE-45A6-BE6F-8DC614A652D2}" srcOrd="2" destOrd="0" presId="urn:microsoft.com/office/officeart/2005/8/layout/hierarchy6"/>
    <dgm:cxn modelId="{767D3D85-345A-43B1-B969-D3BBB6051F03}" type="presParOf" srcId="{CDD2F454-9FDF-44D7-907D-48E9D44FBD26}" destId="{3649815E-B6D9-4139-AB80-52A486C9D3CD}" srcOrd="3" destOrd="0" presId="urn:microsoft.com/office/officeart/2005/8/layout/hierarchy6"/>
    <dgm:cxn modelId="{EA6B32D1-6569-4CA6-A354-A5A12C313372}" type="presParOf" srcId="{3649815E-B6D9-4139-AB80-52A486C9D3CD}" destId="{D189841E-7D1E-4741-B47A-866334FA7AC5}" srcOrd="0" destOrd="0" presId="urn:microsoft.com/office/officeart/2005/8/layout/hierarchy6"/>
    <dgm:cxn modelId="{429C4AFB-A41C-471D-96A6-BDE5830FE30E}" type="presParOf" srcId="{3649815E-B6D9-4139-AB80-52A486C9D3CD}" destId="{54BBC8A1-378F-445E-BE0D-CF704F92BC4E}" srcOrd="1" destOrd="0" presId="urn:microsoft.com/office/officeart/2005/8/layout/hierarchy6"/>
    <dgm:cxn modelId="{DEFF595D-4AB2-47F5-8D57-ACE5D1810F85}" type="presParOf" srcId="{54BBC8A1-378F-445E-BE0D-CF704F92BC4E}" destId="{36DA9635-F5D5-4A2F-A91B-5F363E7861BB}" srcOrd="0" destOrd="0" presId="urn:microsoft.com/office/officeart/2005/8/layout/hierarchy6"/>
    <dgm:cxn modelId="{28271355-117E-4F4E-9E5E-7B0B85192ACB}" type="presParOf" srcId="{54BBC8A1-378F-445E-BE0D-CF704F92BC4E}" destId="{E27770A2-C401-4501-A55B-9440CEE8289E}" srcOrd="1" destOrd="0" presId="urn:microsoft.com/office/officeart/2005/8/layout/hierarchy6"/>
    <dgm:cxn modelId="{11E1C8B5-AD4D-4651-B65D-07C41DAAC1F9}" type="presParOf" srcId="{E27770A2-C401-4501-A55B-9440CEE8289E}" destId="{9BA17E14-0C2A-4FCD-91C9-7D7F45446AA8}" srcOrd="0" destOrd="0" presId="urn:microsoft.com/office/officeart/2005/8/layout/hierarchy6"/>
    <dgm:cxn modelId="{03E5278C-7C1F-4D7B-8F3E-97684A0CBB38}" type="presParOf" srcId="{E27770A2-C401-4501-A55B-9440CEE8289E}" destId="{2719C6B8-3697-4D1F-86EE-9D71ADF74226}" srcOrd="1" destOrd="0" presId="urn:microsoft.com/office/officeart/2005/8/layout/hierarchy6"/>
    <dgm:cxn modelId="{C45F81F1-1214-4A8B-98A6-407EDE89CCE4}" type="presParOf" srcId="{E2B4C86B-D59A-47CA-9AC0-D831ADBEFF3A}" destId="{C83499FE-02D9-481E-8CFC-F94A3D2E0AD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4F3B2-7AF9-4AE6-8BD3-FC6078CFF803}">
      <dsp:nvSpPr>
        <dsp:cNvPr id="0" name=""/>
        <dsp:cNvSpPr/>
      </dsp:nvSpPr>
      <dsp:spPr>
        <a:xfrm>
          <a:off x="216138" y="0"/>
          <a:ext cx="7873523" cy="492095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0BAD6B-796A-49F3-8226-9BD6208A500B}">
      <dsp:nvSpPr>
        <dsp:cNvPr id="0" name=""/>
        <dsp:cNvSpPr/>
      </dsp:nvSpPr>
      <dsp:spPr>
        <a:xfrm>
          <a:off x="1216075" y="3396441"/>
          <a:ext cx="204711" cy="204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F8A3A9-ABC3-4B44-BC14-DFD80482329E}">
      <dsp:nvSpPr>
        <dsp:cNvPr id="0" name=""/>
        <dsp:cNvSpPr/>
      </dsp:nvSpPr>
      <dsp:spPr>
        <a:xfrm>
          <a:off x="1144233" y="3581402"/>
          <a:ext cx="2182926" cy="125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7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12/1996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US </a:t>
          </a:r>
          <a:r>
            <a:rPr lang="fr-FR" sz="1200" b="1" kern="1200" dirty="0" err="1" smtClean="0"/>
            <a:t>issued</a:t>
          </a:r>
          <a:r>
            <a:rPr lang="fr-FR" sz="1200" b="1" kern="1200" dirty="0" smtClean="0"/>
            <a:t> the </a:t>
          </a:r>
          <a:r>
            <a:rPr lang="fr-FR" sz="1200" b="1" kern="1200" dirty="0" err="1" smtClean="0"/>
            <a:t>decree</a:t>
          </a:r>
          <a:r>
            <a:rPr lang="fr-FR" sz="1200" b="1" kern="1200" dirty="0" smtClean="0"/>
            <a:t> 6955 </a:t>
          </a:r>
          <a:r>
            <a:rPr lang="en-US" sz="1200" b="1" i="0" kern="1200" dirty="0" smtClean="0"/>
            <a:t>authorizing duty-free entry into the US for industrial products originating in Egypt and manufactured jointly with Israel, in compliance with the international rules of origin. </a:t>
          </a:r>
          <a:r>
            <a:rPr lang="en-US" sz="1200" b="1" kern="1200" dirty="0" smtClean="0"/>
            <a:t/>
          </a:r>
          <a:br>
            <a:rPr lang="en-US" sz="1200" b="1" kern="1200" dirty="0" smtClean="0"/>
          </a:br>
          <a:endParaRPr lang="fr-FR" sz="1200" b="1" kern="1200" dirty="0"/>
        </a:p>
      </dsp:txBody>
      <dsp:txXfrm>
        <a:off x="1144233" y="3581402"/>
        <a:ext cx="2182926" cy="1256943"/>
      </dsp:txXfrm>
    </dsp:sp>
    <dsp:sp modelId="{5BC3ABEB-3C97-4729-A5B2-606AE399AC21}">
      <dsp:nvSpPr>
        <dsp:cNvPr id="0" name=""/>
        <dsp:cNvSpPr/>
      </dsp:nvSpPr>
      <dsp:spPr>
        <a:xfrm>
          <a:off x="3023049" y="2058926"/>
          <a:ext cx="370055" cy="3700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2DA35-64E8-43F5-BB81-B94D54DD4233}">
      <dsp:nvSpPr>
        <dsp:cNvPr id="0" name=""/>
        <dsp:cNvSpPr/>
      </dsp:nvSpPr>
      <dsp:spPr>
        <a:xfrm>
          <a:off x="3208077" y="2243954"/>
          <a:ext cx="1889645" cy="267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8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1999, Jordan signed a QIZ protocol</a:t>
          </a:r>
          <a:endParaRPr lang="fr-FR" sz="1200" b="1" kern="1200" dirty="0"/>
        </a:p>
      </dsp:txBody>
      <dsp:txXfrm>
        <a:off x="3208077" y="2243954"/>
        <a:ext cx="1889645" cy="2676997"/>
      </dsp:txXfrm>
    </dsp:sp>
    <dsp:sp modelId="{9BF205F8-3775-4593-8635-727EC501512E}">
      <dsp:nvSpPr>
        <dsp:cNvPr id="0" name=""/>
        <dsp:cNvSpPr/>
      </dsp:nvSpPr>
      <dsp:spPr>
        <a:xfrm>
          <a:off x="5196141" y="1245000"/>
          <a:ext cx="511779" cy="511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DD8EB2-D72A-429A-9158-FE90BB31A1F4}">
      <dsp:nvSpPr>
        <dsp:cNvPr id="0" name=""/>
        <dsp:cNvSpPr/>
      </dsp:nvSpPr>
      <dsp:spPr>
        <a:xfrm>
          <a:off x="5170455" y="1851070"/>
          <a:ext cx="2557332" cy="2315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8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14/12/2004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/>
            <a:t>Egypt signed the QIZ Protocol with the US and Israel. The Protocol allows for duty-free entry into the US for products manufactured by qualified companies operating within designated geographic locations in Egypt which satisfy the currently agreed upon Israeli content of 11.7%.</a:t>
          </a:r>
          <a:endParaRPr lang="fr-FR" sz="1200" b="1" kern="1200" dirty="0"/>
        </a:p>
      </dsp:txBody>
      <dsp:txXfrm>
        <a:off x="5170455" y="1851070"/>
        <a:ext cx="2557332" cy="2315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A8E42-DCDA-4251-90B4-5CAC4B732444}">
      <dsp:nvSpPr>
        <dsp:cNvPr id="0" name=""/>
        <dsp:cNvSpPr/>
      </dsp:nvSpPr>
      <dsp:spPr>
        <a:xfrm>
          <a:off x="7161" y="382041"/>
          <a:ext cx="2140539" cy="2815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Section 7 of the U.S. – Israel Free Trade Area Implementation Act Presidential Proclamation 6955</a:t>
          </a:r>
          <a:endParaRPr lang="fr-FR" sz="1800" b="1" kern="1200" dirty="0"/>
        </a:p>
      </dsp:txBody>
      <dsp:txXfrm>
        <a:off x="69855" y="444735"/>
        <a:ext cx="2015151" cy="2690341"/>
      </dsp:txXfrm>
    </dsp:sp>
    <dsp:sp modelId="{71A85E05-68D6-478A-AAD5-900CFC96A97D}">
      <dsp:nvSpPr>
        <dsp:cNvPr id="0" name=""/>
        <dsp:cNvSpPr/>
      </dsp:nvSpPr>
      <dsp:spPr>
        <a:xfrm>
          <a:off x="2361754" y="1524479"/>
          <a:ext cx="453794" cy="530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361754" y="1630650"/>
        <a:ext cx="317656" cy="318511"/>
      </dsp:txXfrm>
    </dsp:sp>
    <dsp:sp modelId="{2EBBB57F-4FA8-49BB-919D-AE7B57DB980C}">
      <dsp:nvSpPr>
        <dsp:cNvPr id="0" name=""/>
        <dsp:cNvSpPr/>
      </dsp:nvSpPr>
      <dsp:spPr>
        <a:xfrm>
          <a:off x="3003916" y="382041"/>
          <a:ext cx="2140539" cy="2815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Protocols between Egypt and Israel</a:t>
          </a:r>
          <a:endParaRPr lang="fr-FR" sz="1800" b="1" kern="1200" dirty="0"/>
        </a:p>
      </dsp:txBody>
      <dsp:txXfrm>
        <a:off x="3066610" y="444735"/>
        <a:ext cx="2015151" cy="2690341"/>
      </dsp:txXfrm>
    </dsp:sp>
    <dsp:sp modelId="{62FE9496-8176-4E7B-AF7A-AAD8E92E167A}">
      <dsp:nvSpPr>
        <dsp:cNvPr id="0" name=""/>
        <dsp:cNvSpPr/>
      </dsp:nvSpPr>
      <dsp:spPr>
        <a:xfrm>
          <a:off x="5358510" y="1524479"/>
          <a:ext cx="453794" cy="530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358510" y="1630650"/>
        <a:ext cx="317656" cy="318511"/>
      </dsp:txXfrm>
    </dsp:sp>
    <dsp:sp modelId="{28E754F5-649D-4E82-B929-F9D5B70CDADA}">
      <dsp:nvSpPr>
        <dsp:cNvPr id="0" name=""/>
        <dsp:cNvSpPr/>
      </dsp:nvSpPr>
      <dsp:spPr>
        <a:xfrm>
          <a:off x="6000671" y="382041"/>
          <a:ext cx="2140539" cy="2815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+mj-lt"/>
              <a:ea typeface="+mj-ea"/>
              <a:cs typeface="+mj-cs"/>
            </a:rPr>
            <a:t>1-Increase employment opportunities in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+mj-lt"/>
              <a:ea typeface="+mj-ea"/>
              <a:cs typeface="+mj-cs"/>
            </a:rPr>
            <a:t>2-Stimulate participating economies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+mj-lt"/>
              <a:ea typeface="+mj-ea"/>
              <a:cs typeface="+mj-cs"/>
            </a:rPr>
            <a:t>3-Promote collaboration between Egypt and Israel</a:t>
          </a:r>
          <a:endParaRPr lang="fr-FR" sz="1800" kern="1200" dirty="0"/>
        </a:p>
      </dsp:txBody>
      <dsp:txXfrm>
        <a:off x="6063365" y="444735"/>
        <a:ext cx="2015151" cy="2690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0024B-AFB4-44C8-8E52-075D59CD2EC0}">
      <dsp:nvSpPr>
        <dsp:cNvPr id="0" name=""/>
        <dsp:cNvSpPr/>
      </dsp:nvSpPr>
      <dsp:spPr>
        <a:xfrm>
          <a:off x="262564" y="364741"/>
          <a:ext cx="4009254" cy="390590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The remainder of the 35% can come from West Bank, Gaza Strip, Israel, the QIZ, or as mentioned, the U.S.</a:t>
          </a:r>
        </a:p>
      </dsp:txBody>
      <dsp:txXfrm>
        <a:off x="2442358" y="1085474"/>
        <a:ext cx="1360282" cy="1301968"/>
      </dsp:txXfrm>
    </dsp:sp>
    <dsp:sp modelId="{331650E6-1913-4EAC-AA13-EBF08C6A8FC4}">
      <dsp:nvSpPr>
        <dsp:cNvPr id="0" name=""/>
        <dsp:cNvSpPr/>
      </dsp:nvSpPr>
      <dsp:spPr>
        <a:xfrm>
          <a:off x="332763" y="306082"/>
          <a:ext cx="3905904" cy="40712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The Israeli components must contribute 10.5%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1402236" y="2874866"/>
        <a:ext cx="1766956" cy="1260158"/>
      </dsp:txXfrm>
    </dsp:sp>
    <dsp:sp modelId="{6B476BEB-D149-42C7-BB75-904FD4578CDF}">
      <dsp:nvSpPr>
        <dsp:cNvPr id="0" name=""/>
        <dsp:cNvSpPr/>
      </dsp:nvSpPr>
      <dsp:spPr>
        <a:xfrm>
          <a:off x="308917" y="390332"/>
          <a:ext cx="3953595" cy="390277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Egyptian manufacturer in the QIZ must contribute one third (11.7%) of the 35% content requirement</a:t>
          </a:r>
          <a:endParaRPr lang="fr-FR" sz="1400" b="1" kern="1200" dirty="0"/>
        </a:p>
      </dsp:txBody>
      <dsp:txXfrm>
        <a:off x="732517" y="1156950"/>
        <a:ext cx="1341398" cy="1300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F4CDB-D193-47B0-A4A0-E5EE2EA50FC2}">
      <dsp:nvSpPr>
        <dsp:cNvPr id="0" name=""/>
        <dsp:cNvSpPr/>
      </dsp:nvSpPr>
      <dsp:spPr>
        <a:xfrm>
          <a:off x="3581408" y="761992"/>
          <a:ext cx="2826692" cy="18854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smtClean="0">
              <a:latin typeface="+mj-lt"/>
              <a:ea typeface="+mj-ea"/>
              <a:cs typeface="+mj-cs"/>
            </a:rPr>
            <a:t>The Accurate factory should get  a QIZ certificate issued from the Joint Committee to start work</a:t>
          </a:r>
          <a:endParaRPr lang="fr-FR" sz="1400" kern="1200" dirty="0"/>
        </a:p>
      </dsp:txBody>
      <dsp:txXfrm>
        <a:off x="4033679" y="761992"/>
        <a:ext cx="2374421" cy="1885403"/>
      </dsp:txXfrm>
    </dsp:sp>
    <dsp:sp modelId="{9EA09649-B6E8-401D-A59B-EB49E2F6C3CE}">
      <dsp:nvSpPr>
        <dsp:cNvPr id="0" name=""/>
        <dsp:cNvSpPr/>
      </dsp:nvSpPr>
      <dsp:spPr>
        <a:xfrm>
          <a:off x="3581408" y="2640559"/>
          <a:ext cx="2826692" cy="18854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smtClean="0">
              <a:latin typeface="Verdana" pitchFamily="34" charset="0"/>
            </a:rPr>
            <a:t>Current lists </a:t>
          </a:r>
          <a:r>
            <a:rPr lang="en-US" sz="1400" b="1" kern="1200" smtClean="0">
              <a:latin typeface="Verdana" pitchFamily="34" charset="0"/>
              <a:hlinkClick xmlns:r="http://schemas.openxmlformats.org/officeDocument/2006/relationships" r:id="rId1"/>
            </a:rPr>
            <a:t>http://www.qizegypt.gov.eg/images/attachment.ashx.pdf</a:t>
          </a:r>
          <a:endParaRPr lang="fr-FR" sz="1400" kern="1200" dirty="0"/>
        </a:p>
      </dsp:txBody>
      <dsp:txXfrm>
        <a:off x="4033679" y="2640559"/>
        <a:ext cx="2374421" cy="1885403"/>
      </dsp:txXfrm>
    </dsp:sp>
    <dsp:sp modelId="{B778FFF8-CC76-4949-B811-400427A03187}">
      <dsp:nvSpPr>
        <dsp:cNvPr id="0" name=""/>
        <dsp:cNvSpPr/>
      </dsp:nvSpPr>
      <dsp:spPr>
        <a:xfrm>
          <a:off x="39242" y="0"/>
          <a:ext cx="3492265" cy="27987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QIZ joint committee, comprises of representatives from Egypt and Israel.  Provide lists of QIZ companies whose products are eligible for QIZ treatment</a:t>
          </a:r>
          <a:endParaRPr lang="fr-FR" sz="1800" b="1" kern="1200" dirty="0"/>
        </a:p>
      </dsp:txBody>
      <dsp:txXfrm>
        <a:off x="550672" y="409861"/>
        <a:ext cx="2469405" cy="1978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460BD-9461-4F5C-905A-136C167FD534}">
      <dsp:nvSpPr>
        <dsp:cNvPr id="0" name=""/>
        <dsp:cNvSpPr/>
      </dsp:nvSpPr>
      <dsp:spPr>
        <a:xfrm>
          <a:off x="0" y="447774"/>
          <a:ext cx="7458040" cy="878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Expanding the QIZ Protocol</a:t>
          </a:r>
          <a:endParaRPr lang="ar-EG" sz="2800" b="1" kern="1200" dirty="0">
            <a:solidFill>
              <a:schemeClr val="tx1"/>
            </a:solidFill>
          </a:endParaRPr>
        </a:p>
      </dsp:txBody>
      <dsp:txXfrm>
        <a:off x="25728" y="473502"/>
        <a:ext cx="7406584" cy="826955"/>
      </dsp:txXfrm>
    </dsp:sp>
    <dsp:sp modelId="{E37B541C-84FC-48DF-9D22-06B1F64FFA48}">
      <dsp:nvSpPr>
        <dsp:cNvPr id="0" name=""/>
        <dsp:cNvSpPr/>
      </dsp:nvSpPr>
      <dsp:spPr>
        <a:xfrm>
          <a:off x="1997965" y="1326185"/>
          <a:ext cx="1731054" cy="234477"/>
        </a:xfrm>
        <a:custGeom>
          <a:avLst/>
          <a:gdLst/>
          <a:ahLst/>
          <a:cxnLst/>
          <a:rect l="0" t="0" r="0" b="0"/>
          <a:pathLst>
            <a:path>
              <a:moveTo>
                <a:pt x="1731054" y="0"/>
              </a:moveTo>
              <a:lnTo>
                <a:pt x="1731054" y="117238"/>
              </a:lnTo>
              <a:lnTo>
                <a:pt x="0" y="117238"/>
              </a:lnTo>
              <a:lnTo>
                <a:pt x="0" y="234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56752-BC1C-4AAB-B3CC-1DBD6DC8AD6A}">
      <dsp:nvSpPr>
        <dsp:cNvPr id="0" name=""/>
        <dsp:cNvSpPr/>
      </dsp:nvSpPr>
      <dsp:spPr>
        <a:xfrm>
          <a:off x="809449" y="1560663"/>
          <a:ext cx="2377032" cy="47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Horizontal</a:t>
          </a:r>
        </a:p>
      </dsp:txBody>
      <dsp:txXfrm>
        <a:off x="823332" y="1574546"/>
        <a:ext cx="2349266" cy="446251"/>
      </dsp:txXfrm>
    </dsp:sp>
    <dsp:sp modelId="{3954FC81-5905-43C5-802C-E1F956E9CF8B}">
      <dsp:nvSpPr>
        <dsp:cNvPr id="0" name=""/>
        <dsp:cNvSpPr/>
      </dsp:nvSpPr>
      <dsp:spPr>
        <a:xfrm>
          <a:off x="1251089" y="2034680"/>
          <a:ext cx="746876" cy="191939"/>
        </a:xfrm>
        <a:custGeom>
          <a:avLst/>
          <a:gdLst/>
          <a:ahLst/>
          <a:cxnLst/>
          <a:rect l="0" t="0" r="0" b="0"/>
          <a:pathLst>
            <a:path>
              <a:moveTo>
                <a:pt x="746876" y="0"/>
              </a:moveTo>
              <a:lnTo>
                <a:pt x="746876" y="95969"/>
              </a:lnTo>
              <a:lnTo>
                <a:pt x="0" y="95969"/>
              </a:lnTo>
              <a:lnTo>
                <a:pt x="0" y="1919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F136F-5E39-4968-9471-4D1DC43947D4}">
      <dsp:nvSpPr>
        <dsp:cNvPr id="0" name=""/>
        <dsp:cNvSpPr/>
      </dsp:nvSpPr>
      <dsp:spPr>
        <a:xfrm>
          <a:off x="8251" y="2226619"/>
          <a:ext cx="2485677" cy="1083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Adding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New companies in Upper Egypt</a:t>
          </a:r>
          <a:endParaRPr lang="ar-EG" sz="1600" b="1" kern="1200" dirty="0">
            <a:solidFill>
              <a:schemeClr val="tx1"/>
            </a:solidFill>
          </a:endParaRPr>
        </a:p>
      </dsp:txBody>
      <dsp:txXfrm>
        <a:off x="39995" y="2258363"/>
        <a:ext cx="2422189" cy="1020329"/>
      </dsp:txXfrm>
    </dsp:sp>
    <dsp:sp modelId="{E8A258C6-CE87-4C72-A820-E5B31E78FB89}">
      <dsp:nvSpPr>
        <dsp:cNvPr id="0" name=""/>
        <dsp:cNvSpPr/>
      </dsp:nvSpPr>
      <dsp:spPr>
        <a:xfrm>
          <a:off x="1997965" y="2034680"/>
          <a:ext cx="1378274" cy="131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18"/>
              </a:lnTo>
              <a:lnTo>
                <a:pt x="1378274" y="65518"/>
              </a:lnTo>
              <a:lnTo>
                <a:pt x="1378274" y="1310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EAFE-D3EA-443A-9E81-2BF5B65196A0}">
      <dsp:nvSpPr>
        <dsp:cNvPr id="0" name=""/>
        <dsp:cNvSpPr/>
      </dsp:nvSpPr>
      <dsp:spPr>
        <a:xfrm>
          <a:off x="2675467" y="2165718"/>
          <a:ext cx="1401546" cy="100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Joining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New Areas In Delta and other northern Governorates</a:t>
          </a:r>
          <a:endParaRPr lang="ar-EG" sz="1400" b="1" kern="1200" dirty="0">
            <a:solidFill>
              <a:schemeClr val="tx1"/>
            </a:solidFill>
          </a:endParaRPr>
        </a:p>
      </dsp:txBody>
      <dsp:txXfrm>
        <a:off x="2704864" y="2195115"/>
        <a:ext cx="1342752" cy="944905"/>
      </dsp:txXfrm>
    </dsp:sp>
    <dsp:sp modelId="{AA55D127-E6BE-45A6-BE6F-8DC614A652D2}">
      <dsp:nvSpPr>
        <dsp:cNvPr id="0" name=""/>
        <dsp:cNvSpPr/>
      </dsp:nvSpPr>
      <dsp:spPr>
        <a:xfrm>
          <a:off x="3729020" y="1326185"/>
          <a:ext cx="1772126" cy="23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04"/>
              </a:lnTo>
              <a:lnTo>
                <a:pt x="1772126" y="118404"/>
              </a:lnTo>
              <a:lnTo>
                <a:pt x="1772126" y="236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9841E-7D1E-4741-B47A-866334FA7AC5}">
      <dsp:nvSpPr>
        <dsp:cNvPr id="0" name=""/>
        <dsp:cNvSpPr/>
      </dsp:nvSpPr>
      <dsp:spPr>
        <a:xfrm>
          <a:off x="4404694" y="1562995"/>
          <a:ext cx="2192904" cy="47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Sectoral</a:t>
          </a:r>
          <a:endParaRPr lang="ar-EG" sz="1800" b="1" kern="1200" dirty="0">
            <a:solidFill>
              <a:schemeClr val="tx1"/>
            </a:solidFill>
          </a:endParaRPr>
        </a:p>
      </dsp:txBody>
      <dsp:txXfrm>
        <a:off x="4418577" y="1576878"/>
        <a:ext cx="2165138" cy="446251"/>
      </dsp:txXfrm>
    </dsp:sp>
    <dsp:sp modelId="{36DA9635-F5D5-4A2F-A91B-5F363E7861BB}">
      <dsp:nvSpPr>
        <dsp:cNvPr id="0" name=""/>
        <dsp:cNvSpPr/>
      </dsp:nvSpPr>
      <dsp:spPr>
        <a:xfrm>
          <a:off x="5453542" y="2037012"/>
          <a:ext cx="91440" cy="197561"/>
        </a:xfrm>
        <a:custGeom>
          <a:avLst/>
          <a:gdLst/>
          <a:ahLst/>
          <a:cxnLst/>
          <a:rect l="0" t="0" r="0" b="0"/>
          <a:pathLst>
            <a:path>
              <a:moveTo>
                <a:pt x="47604" y="0"/>
              </a:moveTo>
              <a:lnTo>
                <a:pt x="47604" y="98780"/>
              </a:lnTo>
              <a:lnTo>
                <a:pt x="45720" y="98780"/>
              </a:lnTo>
              <a:lnTo>
                <a:pt x="45720" y="197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17E14-0C2A-4FCD-91C9-7D7F45446AA8}">
      <dsp:nvSpPr>
        <dsp:cNvPr id="0" name=""/>
        <dsp:cNvSpPr/>
      </dsp:nvSpPr>
      <dsp:spPr>
        <a:xfrm>
          <a:off x="4320206" y="2234573"/>
          <a:ext cx="2358111" cy="1850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Diversifying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the benefiting Industrial sectors from the QIZ by Add food sector &amp; Leather sector</a:t>
          </a:r>
          <a:endParaRPr lang="ar-EG" sz="1400" b="1" kern="1200" dirty="0">
            <a:solidFill>
              <a:schemeClr val="tx1"/>
            </a:solidFill>
          </a:endParaRPr>
        </a:p>
      </dsp:txBody>
      <dsp:txXfrm>
        <a:off x="4374402" y="2288769"/>
        <a:ext cx="2249719" cy="174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67067" cy="469357"/>
          </a:xfrm>
          <a:prstGeom prst="rect">
            <a:avLst/>
          </a:prstGeom>
        </p:spPr>
        <p:txBody>
          <a:bodyPr vert="horz" lIns="93473" tIns="46738" rIns="93473" bIns="46738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0013" y="4"/>
            <a:ext cx="3065400" cy="469357"/>
          </a:xfrm>
          <a:prstGeom prst="rect">
            <a:avLst/>
          </a:prstGeom>
        </p:spPr>
        <p:txBody>
          <a:bodyPr vert="horz" lIns="93473" tIns="46738" rIns="93473" bIns="46738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D84A1A7-B992-41E1-B0B5-8BF86A632FF7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92219"/>
            <a:ext cx="3067067" cy="469357"/>
          </a:xfrm>
          <a:prstGeom prst="rect">
            <a:avLst/>
          </a:prstGeom>
        </p:spPr>
        <p:txBody>
          <a:bodyPr vert="horz" lIns="93473" tIns="46738" rIns="93473" bIns="46738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0013" y="8892219"/>
            <a:ext cx="3065400" cy="469357"/>
          </a:xfrm>
          <a:prstGeom prst="rect">
            <a:avLst/>
          </a:prstGeom>
        </p:spPr>
        <p:txBody>
          <a:bodyPr vert="horz" lIns="93473" tIns="46738" rIns="93473" bIns="46738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795234F-CF8E-4B9E-86C4-3B879FF80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6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67067" cy="4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13" y="4"/>
            <a:ext cx="3065400" cy="4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01675"/>
            <a:ext cx="5070475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45" y="4445356"/>
            <a:ext cx="5660995" cy="421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92219"/>
            <a:ext cx="3067067" cy="4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13" y="8892219"/>
            <a:ext cx="3065400" cy="4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BBC7B8-E228-4A46-9029-AD45F365CA3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62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C7E24-7EB2-4EC2-AD39-5C4C7DF5A0F4}" type="slidenum">
              <a:rPr lang="ar-SA" smtClean="0"/>
              <a:pPr/>
              <a:t>0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31773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July, 2015</a:t>
            </a:r>
            <a:r>
              <a:rPr lang="en-US" sz="1200" b="1" dirty="0" smtClean="0">
                <a:solidFill>
                  <a:srgbClr val="FF0000"/>
                </a:solidFill>
                <a:ea typeface="+mn-ea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BC7B8-E228-4A46-9029-AD45F365CA3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ADD5F-C7C1-49FA-BFC6-2E4F7A28B70F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31763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68224-1DB0-4491-9164-9DA76DD4F191}" type="slidenum">
              <a:rPr lang="ar-SA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299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Need update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347F6-FC07-44C8-824F-0AE5776735D6}" type="slidenum">
              <a:rPr lang="ar-SA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608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Dec 31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  <a:endParaRPr lang="ar-EG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BD176-BF83-498C-9216-99BE02415ABB}" type="slidenum">
              <a:rPr lang="ar-SA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5630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Dec 31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BC7B8-E228-4A46-9029-AD45F365CA3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6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85199-7E0E-4676-A6A6-2D9307D0C731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61261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A68A9-54B4-4957-A15F-F28AA70F017B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 smtClean="0"/>
          </a:p>
        </p:txBody>
      </p:sp>
    </p:spTree>
    <p:extLst>
      <p:ext uri="{BB962C8B-B14F-4D97-AF65-F5344CB8AC3E}">
        <p14:creationId xmlns:p14="http://schemas.microsoft.com/office/powerpoint/2010/main" val="1215948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5852A-8C5A-414D-B4B2-212340A55373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09923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E240B-CCAD-449E-B0EB-3E09313290F7}" type="slidenum">
              <a:rPr lang="ar-SA" smtClean="0"/>
              <a:pPr/>
              <a:t>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66784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BC7B8-E228-4A46-9029-AD45F365CA3A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7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018BC-3517-4F35-8A2C-94ABD7DDADF7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402363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C7DA6-B5DE-43BB-A1BC-F2EA9A02FA88}" type="slidenum">
              <a:rPr lang="ar-SA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45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A70EB-8BDF-41D5-B9E5-D2F5B279A73F}" type="slidenum">
              <a:rPr lang="fr-FR" smtClean="0"/>
              <a:pPr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4324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4B693-8AA0-4A33-BFEB-4EFED13F2B2C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282394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table</a:t>
            </a:r>
            <a:r>
              <a:rPr lang="en-US" baseline="0" dirty="0" smtClean="0"/>
              <a:t> font – Number is not readable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BC7B8-E228-4A46-9029-AD45F365CA3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2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0D996-9461-4F72-817A-6F56920EDC16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Change table</a:t>
            </a:r>
            <a:r>
              <a:rPr lang="en-US" baseline="0" dirty="0" smtClean="0"/>
              <a:t> font – Number is not readable </a:t>
            </a:r>
          </a:p>
          <a:p>
            <a:pPr eaLnBrk="1" hangingPunct="1"/>
            <a:r>
              <a:rPr lang="en-US" baseline="0" dirty="0" smtClean="0"/>
              <a:t>Check validity </a:t>
            </a:r>
            <a:endParaRPr lang="ar-EG" dirty="0" smtClean="0"/>
          </a:p>
        </p:txBody>
      </p:sp>
    </p:spTree>
    <p:extLst>
      <p:ext uri="{BB962C8B-B14F-4D97-AF65-F5344CB8AC3E}">
        <p14:creationId xmlns:p14="http://schemas.microsoft.com/office/powerpoint/2010/main" val="4014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9060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TextBox 2"/>
          <p:cNvSpPr txBox="1"/>
          <p:nvPr userDrawn="1"/>
        </p:nvSpPr>
        <p:spPr>
          <a:xfrm>
            <a:off x="8458200" y="1355177"/>
            <a:ext cx="12192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/>
              <a:t>Ministry of </a:t>
            </a:r>
            <a:r>
              <a:rPr lang="en-US" sz="1050" b="1" dirty="0" smtClean="0"/>
              <a:t>Trade &amp;</a:t>
            </a:r>
          </a:p>
          <a:p>
            <a:pPr>
              <a:defRPr/>
            </a:pPr>
            <a:r>
              <a:rPr lang="en-US" sz="1050" b="1" dirty="0" smtClean="0"/>
              <a:t>Industry</a:t>
            </a:r>
            <a:endParaRPr lang="en-US" sz="1050" b="1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4356ECE-E637-4EA3-8D9C-1793E79BB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7" name="TextBox 6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304800"/>
            <a:ext cx="22288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57340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AE670DF-8D3A-442B-91E8-F5E1E2F30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7" name="TextBox 6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848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8867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4595402-8277-4569-8A08-31B76D319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7" name="TextBox 6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6962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600200"/>
            <a:ext cx="4381500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938588"/>
            <a:ext cx="43815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C28ED53E-7E30-4B8B-A4CC-371901B21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9" name="TextBox 8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550" y="1600200"/>
            <a:ext cx="7677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7800" y="6245225"/>
            <a:ext cx="13589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16628A5-8699-48B9-940A-078BF0111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8" name="TextBox 7"/>
          <p:cNvSpPr txBox="1"/>
          <p:nvPr userDrawn="1"/>
        </p:nvSpPr>
        <p:spPr>
          <a:xfrm>
            <a:off x="-25400" y="796926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/>
              <a:t>Ministry of </a:t>
            </a:r>
            <a:r>
              <a:rPr lang="en-US" sz="1050" b="1" dirty="0" smtClean="0"/>
              <a:t>Trade&amp;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06900"/>
            <a:ext cx="76787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906713"/>
            <a:ext cx="7678738" cy="1512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ED8423B-D666-4DA2-B82A-41B49C5F7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7" name="TextBox 6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760" y="1600200"/>
            <a:ext cx="4056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58F0474-581B-409C-A8C8-C3232EDDD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8" name="TextBox 7"/>
          <p:cNvSpPr txBox="1"/>
          <p:nvPr userDrawn="1"/>
        </p:nvSpPr>
        <p:spPr>
          <a:xfrm>
            <a:off x="0" y="807244"/>
            <a:ext cx="13081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smtClean="0"/>
              <a:t>Ministry of Trade&amp; Industry</a:t>
            </a:r>
          </a:p>
          <a:p>
            <a:pPr>
              <a:defRPr/>
            </a:pP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8867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40767"/>
            <a:ext cx="4038600" cy="6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209799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535113"/>
            <a:ext cx="4000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174875"/>
            <a:ext cx="4000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3359C04-A645-4F48-AB38-45359D42F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10" name="TextBox 9"/>
          <p:cNvSpPr txBox="1"/>
          <p:nvPr userDrawn="1"/>
        </p:nvSpPr>
        <p:spPr>
          <a:xfrm>
            <a:off x="0" y="838200"/>
            <a:ext cx="12954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smtClean="0"/>
              <a:t>Ministry of Trade&amp; Industry</a:t>
            </a:r>
          </a:p>
          <a:p>
            <a:pPr>
              <a:defRPr/>
            </a:pP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64703A5-D90E-46B5-853C-4DB134D1F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6" name="TextBox 5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650979F-75CD-4859-AE08-CA099FFC0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5" name="TextBox 4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62" y="273050"/>
            <a:ext cx="3259138" cy="869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73050"/>
            <a:ext cx="43053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62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EAB4542-6CBF-431A-BFA1-AC0C85C46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8" name="TextBox 7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777125"/>
            <a:ext cx="8000999" cy="556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7800" y="228600"/>
            <a:ext cx="8001000" cy="449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334000"/>
            <a:ext cx="8000999" cy="7908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501882F2-5888-4A66-B96E-8A16C2EB1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 useBgFill="1">
        <p:nvSpPr>
          <p:cNvPr id="8" name="TextBox 7"/>
          <p:cNvSpPr txBox="1"/>
          <p:nvPr userDrawn="1"/>
        </p:nvSpPr>
        <p:spPr>
          <a:xfrm>
            <a:off x="0" y="838200"/>
            <a:ext cx="1295400" cy="41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/>
              <a:t>Ministry of Trade &amp; Industry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 t="7014" r="-3967"/>
          <a:stretch>
            <a:fillRect/>
          </a:stretch>
        </p:blipFill>
        <p:spPr bwMode="auto">
          <a:xfrm>
            <a:off x="0" y="0"/>
            <a:ext cx="1306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9180" y="304800"/>
            <a:ext cx="7848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842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6200" y="6248400"/>
            <a:ext cx="215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31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9E9AA579-4BAE-49AC-B1FF-1EDCFE7B8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14"/>
          <p:cNvSpPr>
            <a:spLocks noChangeShapeType="1"/>
          </p:cNvSpPr>
          <p:nvPr userDrawn="1"/>
        </p:nvSpPr>
        <p:spPr bwMode="auto">
          <a:xfrm>
            <a:off x="1568450" y="1295400"/>
            <a:ext cx="7677150" cy="0"/>
          </a:xfrm>
          <a:prstGeom prst="line">
            <a:avLst/>
          </a:prstGeom>
          <a:noFill/>
          <a:ln w="25400">
            <a:solidFill>
              <a:srgbClr val="3366C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7" cstate="print"/>
          <a:srcRect r="74515" b="2040"/>
          <a:stretch>
            <a:fillRect/>
          </a:stretch>
        </p:blipFill>
        <p:spPr bwMode="auto">
          <a:xfrm>
            <a:off x="0" y="3505200"/>
            <a:ext cx="1238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23"/>
          <p:cNvGrpSpPr>
            <a:grpSpLocks/>
          </p:cNvGrpSpPr>
          <p:nvPr userDrawn="1"/>
        </p:nvGrpSpPr>
        <p:grpSpPr bwMode="auto">
          <a:xfrm>
            <a:off x="0" y="304800"/>
            <a:ext cx="1320800" cy="914400"/>
            <a:chOff x="0" y="192"/>
            <a:chExt cx="768" cy="576"/>
          </a:xfrm>
        </p:grpSpPr>
        <p:graphicFrame>
          <p:nvGraphicFramePr>
            <p:cNvPr id="1035" name="Object 20"/>
            <p:cNvGraphicFramePr>
              <a:graphicFrameLocks noChangeAspect="1"/>
            </p:cNvGraphicFramePr>
            <p:nvPr/>
          </p:nvGraphicFramePr>
          <p:xfrm>
            <a:off x="274" y="192"/>
            <a:ext cx="220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Picture" r:id="rId18" imgW="391668" imgH="524256" progId="Word.Picture.8">
                    <p:embed/>
                  </p:oleObj>
                </mc:Choice>
                <mc:Fallback>
                  <p:oleObj name="Picture" r:id="rId18" imgW="391668" imgH="524256" progId="Word.Picture.8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" y="192"/>
                          <a:ext cx="220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Rectangle 21"/>
            <p:cNvSpPr>
              <a:spLocks noChangeArrowheads="1"/>
            </p:cNvSpPr>
            <p:nvPr userDrawn="1"/>
          </p:nvSpPr>
          <p:spPr bwMode="auto">
            <a:xfrm>
              <a:off x="0" y="528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Ministry of Industry &amp; Trade and SMEs</a:t>
              </a:r>
            </a:p>
            <a:p>
              <a:r>
                <a:rPr lang="en-US" sz="800" dirty="0" smtClean="0">
                  <a:solidFill>
                    <a:schemeClr val="bg1"/>
                  </a:solidFill>
                </a:rPr>
                <a:t>QIZ </a:t>
              </a:r>
              <a:r>
                <a:rPr lang="en-US" sz="800" dirty="0">
                  <a:solidFill>
                    <a:schemeClr val="bg1"/>
                  </a:solidFill>
                </a:rPr>
                <a:t>Unit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366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ocedures@qizegypt.gov.eg" TargetMode="External"/><Relationship Id="rId2" Type="http://schemas.openxmlformats.org/officeDocument/2006/relationships/hyperlink" Target="http://www.qizegypt.gov.e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qizegypt.gov.eg" TargetMode="External"/><Relationship Id="rId5" Type="http://schemas.openxmlformats.org/officeDocument/2006/relationships/hyperlink" Target="mailto:investing@qizegypt.gov.eg" TargetMode="External"/><Relationship Id="rId4" Type="http://schemas.openxmlformats.org/officeDocument/2006/relationships/hyperlink" Target="mailto:matchmaking@qizegypt.gov.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438816"/>
              </p:ext>
            </p:extLst>
          </p:nvPr>
        </p:nvGraphicFramePr>
        <p:xfrm>
          <a:off x="5257800" y="1524001"/>
          <a:ext cx="4462464" cy="494365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31232"/>
                <a:gridCol w="2231232"/>
              </a:tblGrid>
              <a:tr h="359231">
                <a:tc gridSpan="2">
                  <a:txBody>
                    <a:bodyPr/>
                    <a:lstStyle/>
                    <a:p>
                      <a:pPr lvl="0"/>
                      <a:r>
                        <a:rPr lang="en-US" sz="1800" b="1" u="none" dirty="0" smtClean="0"/>
                        <a:t>Greater Cairo</a:t>
                      </a:r>
                      <a:endParaRPr lang="fr-FR" sz="1800" u="none" dirty="0"/>
                    </a:p>
                  </a:txBody>
                  <a:tcPr marL="99043" marR="99043" marT="45717" marB="45717">
                    <a:gradFill flip="none" rotWithShape="1"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4500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94665">
                <a:tc>
                  <a:txBody>
                    <a:bodyPr/>
                    <a:lstStyle/>
                    <a:p>
                      <a:pPr lvl="0"/>
                      <a:r>
                        <a:rPr lang="en-US" sz="1200" b="1" dirty="0" smtClean="0"/>
                        <a:t>Giza</a:t>
                      </a:r>
                      <a:endParaRPr lang="fr-FR" sz="1200" dirty="0" smtClean="0"/>
                    </a:p>
                    <a:p>
                      <a:pPr lvl="0"/>
                      <a:r>
                        <a:rPr lang="en-US" sz="1200" b="1" dirty="0" smtClean="0"/>
                        <a:t>Shubra Al </a:t>
                      </a:r>
                      <a:r>
                        <a:rPr lang="en-US" sz="1200" b="1" dirty="0" err="1" smtClean="0"/>
                        <a:t>Kheima</a:t>
                      </a:r>
                      <a:r>
                        <a:rPr lang="en-US" sz="1200" b="1" dirty="0" smtClean="0"/>
                        <a:t>,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smtClean="0"/>
                        <a:t>Nasr City,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smtClean="0"/>
                        <a:t>10th Ramadan City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smtClean="0"/>
                        <a:t>15th May City ,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err="1" smtClean="0"/>
                        <a:t>Badr</a:t>
                      </a:r>
                      <a:r>
                        <a:rPr lang="en-US" sz="1200" b="1" dirty="0" smtClean="0"/>
                        <a:t> City</a:t>
                      </a:r>
                      <a:endParaRPr lang="fr-FR" sz="1200" b="1" dirty="0" smtClean="0"/>
                    </a:p>
                  </a:txBody>
                  <a:tcPr marL="99043" marR="99043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1" dirty="0" smtClean="0"/>
                        <a:t>6th October City ,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err="1" smtClean="0"/>
                        <a:t>Obour</a:t>
                      </a:r>
                      <a:r>
                        <a:rPr lang="en-US" sz="1200" b="1" dirty="0" smtClean="0"/>
                        <a:t> City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err="1" smtClean="0"/>
                        <a:t>Kalyoub</a:t>
                      </a:r>
                      <a:r>
                        <a:rPr lang="en-US" sz="1200" b="1" dirty="0" smtClean="0"/>
                        <a:t> City and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smtClean="0"/>
                        <a:t>Industrial Area in </a:t>
                      </a:r>
                      <a:r>
                        <a:rPr lang="en-US" sz="1200" b="1" dirty="0" err="1" smtClean="0"/>
                        <a:t>Gesr</a:t>
                      </a:r>
                      <a:r>
                        <a:rPr lang="en-US" sz="1200" b="1" dirty="0" smtClean="0"/>
                        <a:t> El Suez.</a:t>
                      </a:r>
                      <a:endParaRPr lang="fr-FR" sz="1200" dirty="0" smtClean="0"/>
                    </a:p>
                    <a:p>
                      <a:pPr lvl="0"/>
                      <a:endParaRPr lang="fr-FR" sz="1200" dirty="0"/>
                    </a:p>
                  </a:txBody>
                  <a:tcPr marL="99043" marR="99043" marT="45717" marB="45717"/>
                </a:tc>
              </a:tr>
              <a:tr h="359231">
                <a:tc gridSpan="2">
                  <a:txBody>
                    <a:bodyPr/>
                    <a:lstStyle/>
                    <a:p>
                      <a:pPr lvl="0"/>
                      <a:r>
                        <a:rPr lang="en-US" sz="1800" b="1" u="none" dirty="0" smtClean="0"/>
                        <a:t>Alexandria</a:t>
                      </a:r>
                      <a:endParaRPr lang="fr-FR" sz="1800" u="none" dirty="0"/>
                    </a:p>
                  </a:txBody>
                  <a:tcPr marL="99043" marR="99043" marT="45717" marB="45717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4500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92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/>
                        <a:t>Middle Delta </a:t>
                      </a:r>
                      <a:endParaRPr lang="fr-FR" sz="1800" u="none" dirty="0" smtClean="0"/>
                    </a:p>
                  </a:txBody>
                  <a:tcPr marL="99043" marR="99043" marT="45717" marB="45717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4500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08278">
                <a:tc>
                  <a:txBody>
                    <a:bodyPr/>
                    <a:lstStyle/>
                    <a:p>
                      <a:pPr lvl="0"/>
                      <a:r>
                        <a:rPr lang="en-US" sz="1200" b="1" dirty="0" err="1" smtClean="0"/>
                        <a:t>Gharbia</a:t>
                      </a:r>
                      <a:endParaRPr lang="fr-FR" sz="1200" dirty="0" smtClean="0"/>
                    </a:p>
                    <a:p>
                      <a:pPr lvl="0"/>
                      <a:r>
                        <a:rPr lang="en-US" sz="1200" b="1" dirty="0" err="1" smtClean="0"/>
                        <a:t>Dakahlya</a:t>
                      </a:r>
                      <a:endParaRPr lang="en-US" sz="1200" b="1" dirty="0" smtClean="0"/>
                    </a:p>
                    <a:p>
                      <a:pPr lvl="0"/>
                      <a:r>
                        <a:rPr lang="en-US" sz="1200" b="1" dirty="0" err="1" smtClean="0"/>
                        <a:t>Kafr</a:t>
                      </a:r>
                      <a:r>
                        <a:rPr lang="en-US" sz="1200" b="1" dirty="0" smtClean="0"/>
                        <a:t> El-sheikh</a:t>
                      </a:r>
                    </a:p>
                    <a:p>
                      <a:pPr lvl="0"/>
                      <a:r>
                        <a:rPr lang="en-US" sz="1200" b="1" smtClean="0"/>
                        <a:t>Kafr El-Dawar</a:t>
                      </a:r>
                      <a:r>
                        <a:rPr lang="en-US" sz="1200" b="1" baseline="0" smtClean="0"/>
                        <a:t> City</a:t>
                      </a:r>
                      <a:endParaRPr lang="fr-FR" sz="1200" b="1" dirty="0" smtClean="0"/>
                    </a:p>
                  </a:txBody>
                  <a:tcPr marL="99043" marR="99043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1" dirty="0" err="1" smtClean="0"/>
                        <a:t>Monofia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smtClean="0"/>
                        <a:t>Damietta</a:t>
                      </a:r>
                    </a:p>
                    <a:p>
                      <a:pPr lvl="0"/>
                      <a:r>
                        <a:rPr lang="fr-FR" sz="1200" b="1" dirty="0" err="1" smtClean="0"/>
                        <a:t>Demanhour</a:t>
                      </a:r>
                      <a:r>
                        <a:rPr lang="fr-FR" sz="1200" b="1" baseline="0" dirty="0" smtClean="0"/>
                        <a:t> City</a:t>
                      </a:r>
                      <a:endParaRPr lang="fr-FR" sz="1200" b="1" dirty="0" smtClean="0"/>
                    </a:p>
                  </a:txBody>
                  <a:tcPr marL="99043" marR="99043" marT="45717" marB="45717"/>
                </a:tc>
              </a:tr>
              <a:tr h="3592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/>
                        <a:t>Suez Canal Area </a:t>
                      </a:r>
                      <a:endParaRPr lang="fr-FR" sz="1800" u="none" dirty="0" smtClean="0"/>
                    </a:p>
                  </a:txBody>
                  <a:tcPr marL="99043" marR="99043" marT="45717" marB="45717">
                    <a:gradFill>
                      <a:gsLst>
                        <a:gs pos="0">
                          <a:srgbClr val="CCFFFF"/>
                        </a:gs>
                        <a:gs pos="4500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8659">
                <a:tc gridSpan="2">
                  <a:txBody>
                    <a:bodyPr/>
                    <a:lstStyle/>
                    <a:p>
                      <a:pPr lvl="0"/>
                      <a:r>
                        <a:rPr lang="en-US" sz="1200" b="1" dirty="0" smtClean="0"/>
                        <a:t>Port Said</a:t>
                      </a:r>
                      <a:endParaRPr lang="fr-FR" sz="1200" dirty="0" smtClean="0"/>
                    </a:p>
                    <a:p>
                      <a:pPr lvl="0"/>
                      <a:r>
                        <a:rPr lang="en-US" sz="1200" b="1" dirty="0" smtClean="0"/>
                        <a:t>Ismailia</a:t>
                      </a:r>
                      <a:endParaRPr lang="fr-FR" sz="1200" b="1" dirty="0" smtClean="0"/>
                    </a:p>
                    <a:p>
                      <a:pPr lvl="0"/>
                      <a:r>
                        <a:rPr lang="en-US" sz="1200" b="1" dirty="0" smtClean="0"/>
                        <a:t>Suez</a:t>
                      </a:r>
                      <a:endParaRPr lang="fr-FR" sz="1200" b="1" dirty="0" smtClean="0"/>
                    </a:p>
                  </a:txBody>
                  <a:tcPr marL="99043" marR="99043" marT="45717" marB="45717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9231">
                <a:tc gridSpan="2">
                  <a:txBody>
                    <a:bodyPr/>
                    <a:lstStyle/>
                    <a:p>
                      <a:pPr lvl="0"/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Upper Egypt </a:t>
                      </a:r>
                      <a:endParaRPr lang="fr-FR" sz="18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43" marR="99043" marT="45717" marB="45717">
                    <a:gradFill>
                      <a:gsLst>
                        <a:gs pos="56650">
                          <a:schemeClr val="bg1"/>
                        </a:gs>
                        <a:gs pos="0">
                          <a:srgbClr val="CCFFFF"/>
                        </a:gs>
                        <a:gs pos="50000">
                          <a:srgbClr val="CCFFFF"/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90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Minya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Beni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suef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9043" marR="99043" marT="45717" marB="45717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63" name="Titre 7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620000" cy="868363"/>
          </a:xfrm>
        </p:spPr>
        <p:txBody>
          <a:bodyPr/>
          <a:lstStyle/>
          <a:p>
            <a:r>
              <a:rPr lang="en-US" b="1" dirty="0" smtClean="0"/>
              <a:t>Geographic Coverage Area</a:t>
            </a:r>
            <a:endParaRPr lang="fr-F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90" y="1447800"/>
            <a:ext cx="388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7700" y="3733800"/>
            <a:ext cx="8420100" cy="1470025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QIZ Companies Profile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4" name="Titre 5"/>
          <p:cNvSpPr>
            <a:spLocks noGrp="1"/>
          </p:cNvSpPr>
          <p:nvPr>
            <p:ph type="title"/>
          </p:nvPr>
        </p:nvSpPr>
        <p:spPr>
          <a:xfrm>
            <a:off x="1600200" y="274637"/>
            <a:ext cx="7715250" cy="868363"/>
          </a:xfrm>
        </p:spPr>
        <p:txBody>
          <a:bodyPr/>
          <a:lstStyle/>
          <a:p>
            <a:r>
              <a:rPr lang="en-US" sz="2800" b="1" dirty="0" smtClean="0"/>
              <a:t>Distribution of listed companies by location </a:t>
            </a:r>
            <a:r>
              <a:rPr lang="en-US" sz="1200" b="1" dirty="0" smtClean="0">
                <a:solidFill>
                  <a:srgbClr val="FF0000"/>
                </a:solidFill>
              </a:rPr>
              <a:t>* till end of Feb, 2017 </a:t>
            </a:r>
            <a:endParaRPr lang="fr-FR" sz="32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77" y="1447799"/>
            <a:ext cx="3383573" cy="5023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050" y="1447798"/>
            <a:ext cx="4846740" cy="502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56AF4C6A-5869-49EA-9C70-C2E288CEE08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68450" y="304800"/>
            <a:ext cx="77279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3366CC"/>
                </a:solidFill>
                <a:latin typeface="+mj-lt"/>
                <a:ea typeface="+mj-ea"/>
                <a:cs typeface="+mj-cs"/>
              </a:rPr>
              <a:t>Distribution of listed companies by labor </a:t>
            </a:r>
            <a:r>
              <a:rPr lang="en-US" sz="2000" b="1" dirty="0" smtClean="0">
                <a:solidFill>
                  <a:srgbClr val="3366CC"/>
                </a:solidFill>
                <a:latin typeface="+mj-lt"/>
                <a:ea typeface="+mj-ea"/>
                <a:cs typeface="+mj-cs"/>
              </a:rPr>
              <a:t>(Total no. </a:t>
            </a:r>
            <a:r>
              <a:rPr lang="en-US" sz="2000" b="1" dirty="0">
                <a:solidFill>
                  <a:srgbClr val="3366CC"/>
                </a:solidFill>
                <a:latin typeface="+mj-lt"/>
                <a:ea typeface="+mj-ea"/>
                <a:cs typeface="+mj-cs"/>
              </a:rPr>
              <a:t>of workers</a:t>
            </a:r>
            <a:r>
              <a:rPr lang="en-US" sz="2000" b="1" dirty="0" smtClean="0">
                <a:solidFill>
                  <a:srgbClr val="3366CC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1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till end of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Feb, 2017</a:t>
            </a:r>
            <a:r>
              <a:rPr lang="en-US" sz="1200" b="1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6" y="1488696"/>
            <a:ext cx="7388992" cy="215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94" y="3823187"/>
            <a:ext cx="7541406" cy="195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D9BA1B88-9A8A-48EC-B485-5F3AB7992FA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099" y="275240"/>
            <a:ext cx="7620000" cy="868363"/>
          </a:xfrm>
        </p:spPr>
        <p:txBody>
          <a:bodyPr/>
          <a:lstStyle/>
          <a:p>
            <a:pPr>
              <a:defRPr/>
            </a:pPr>
            <a:r>
              <a:rPr lang="en-US" sz="3200" b="1" kern="1200" dirty="0"/>
              <a:t>Distribution of listed companies by </a:t>
            </a:r>
            <a:r>
              <a:rPr lang="en-US" sz="2800" b="1" kern="1200" dirty="0"/>
              <a:t>Capital &amp; Investment (EGP</a:t>
            </a:r>
            <a:r>
              <a:rPr lang="en-US" sz="2800" b="1" kern="1200" dirty="0" smtClean="0"/>
              <a:t>) </a:t>
            </a:r>
            <a:r>
              <a:rPr lang="en-US" sz="1200" b="1" dirty="0">
                <a:solidFill>
                  <a:srgbClr val="FF0000"/>
                </a:solidFill>
              </a:rPr>
              <a:t>* till end of </a:t>
            </a:r>
            <a:r>
              <a:rPr lang="en-US" sz="1200" b="1" dirty="0" smtClean="0">
                <a:solidFill>
                  <a:srgbClr val="FF0000"/>
                </a:solidFill>
              </a:rPr>
              <a:t>Feb, 2017</a:t>
            </a:r>
            <a:r>
              <a:rPr lang="en-US" sz="1200" b="1" dirty="0" smtClean="0">
                <a:solidFill>
                  <a:srgbClr val="FF0000"/>
                </a:solidFill>
                <a:ea typeface="+mn-ea"/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0" y="1833563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EG"/>
          </a:p>
        </p:txBody>
      </p:sp>
      <p:sp>
        <p:nvSpPr>
          <p:cNvPr id="25605" name="Rectangle 22"/>
          <p:cNvSpPr>
            <a:spLocks noChangeArrowheads="1"/>
          </p:cNvSpPr>
          <p:nvPr/>
        </p:nvSpPr>
        <p:spPr bwMode="auto">
          <a:xfrm>
            <a:off x="0" y="3433763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ar-EG" sz="1800">
              <a:latin typeface="Arial" charset="0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1752600" y="1495425"/>
            <a:ext cx="3773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Distribution of listed companies by capital (EGP)</a:t>
            </a: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1752600" y="3962400"/>
            <a:ext cx="4186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Distribution of listed companies by investments (EGP)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05" y="1783686"/>
            <a:ext cx="7736495" cy="1975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569" y="4362176"/>
            <a:ext cx="7736495" cy="194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810000"/>
            <a:ext cx="84201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QIZ Exports &amp; Imports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D3807129-2D07-48DD-9D57-551059A70E8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620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kern="1200" dirty="0"/>
              <a:t>Export &amp; Import </a:t>
            </a:r>
            <a:r>
              <a:rPr lang="en-US" sz="3200" b="1" kern="1200" dirty="0" smtClean="0"/>
              <a:t>Progress by Quarter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b="1" dirty="0" smtClean="0"/>
              <a:t>* From 2012 till 2</a:t>
            </a:r>
            <a:r>
              <a:rPr lang="en-US" sz="1100" b="1" baseline="30000" dirty="0" smtClean="0"/>
              <a:t>nd</a:t>
            </a:r>
            <a:r>
              <a:rPr lang="en-US" sz="1100" b="1" dirty="0" smtClean="0"/>
              <a:t> Quarter 2016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70" y="1566559"/>
            <a:ext cx="7620660" cy="475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/>
              <a:t>Export &amp; Import Progress by </a:t>
            </a:r>
            <a:r>
              <a:rPr lang="en-US" sz="3200" b="1" kern="1200" dirty="0" smtClean="0"/>
              <a:t>Year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100" b="1" dirty="0"/>
              <a:t>* till end </a:t>
            </a:r>
            <a:r>
              <a:rPr lang="en-US" sz="1100" b="1" dirty="0" smtClean="0"/>
              <a:t>of 2</a:t>
            </a:r>
            <a:r>
              <a:rPr lang="en-US" sz="1100" b="1" baseline="30000" dirty="0" smtClean="0"/>
              <a:t>nd</a:t>
            </a:r>
            <a:r>
              <a:rPr lang="en-US" sz="1100" b="1" dirty="0" smtClean="0"/>
              <a:t> </a:t>
            </a:r>
            <a:r>
              <a:rPr lang="en-US" sz="1100" b="1" dirty="0"/>
              <a:t>Quarter 2016</a:t>
            </a:r>
            <a:endParaRPr lang="ar-E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16628A5-8699-48B9-940A-078BF01110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62" y="1534391"/>
            <a:ext cx="7852329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A5A80428-2135-4587-8DFA-37B38648848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304800"/>
            <a:ext cx="751205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kern="1200" dirty="0"/>
              <a:t>QIZ Statistics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524000" y="1309688"/>
            <a:ext cx="792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Franklin Gothic Book" pitchFamily="34" charset="0"/>
              </a:rPr>
              <a:t>Exports and Imports Value From 22/2/2005 Until </a:t>
            </a:r>
            <a:r>
              <a:rPr lang="en-US" sz="1400" b="1" dirty="0" smtClean="0">
                <a:latin typeface="Franklin Gothic Book" pitchFamily="34" charset="0"/>
              </a:rPr>
              <a:t>30/06/2016</a:t>
            </a:r>
            <a:r>
              <a:rPr lang="en-US" sz="1400" b="1" dirty="0">
                <a:latin typeface="Franklin Gothic Book" pitchFamily="34" charset="0"/>
              </a:rPr>
              <a:t>		</a:t>
            </a:r>
            <a:r>
              <a:rPr lang="en-US" sz="1100" dirty="0">
                <a:latin typeface="Franklin Gothic Book" pitchFamily="34" charset="0"/>
              </a:rPr>
              <a:t>*(value in Million US$)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45372"/>
            <a:ext cx="7785267" cy="479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2A123BB-AAFA-47B3-9435-0629911AF85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68450" y="381000"/>
            <a:ext cx="7429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3366CC"/>
                </a:solidFill>
                <a:latin typeface="+mj-lt"/>
                <a:ea typeface="+mj-ea"/>
                <a:cs typeface="+mj-cs"/>
              </a:rPr>
              <a:t>QIZ Exports by Products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553200" y="1600200"/>
            <a:ext cx="533400" cy="3810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8" y="1419668"/>
            <a:ext cx="7657240" cy="487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7700" y="3733800"/>
            <a:ext cx="8420100" cy="1470025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QIZ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56482A3-827C-4F44-9ACA-F1E66FB36E2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485900" y="304800"/>
            <a:ext cx="7429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3366CC"/>
                </a:solidFill>
                <a:latin typeface="+mj-lt"/>
                <a:ea typeface="+mj-ea"/>
                <a:cs typeface="+mj-cs"/>
              </a:rPr>
              <a:t>Top 10 US Buyers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54" y="1291424"/>
            <a:ext cx="7742591" cy="495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3810000"/>
            <a:ext cx="84201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10.5% Israeli Content Imports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289A72FA-4D45-412D-B8AF-6D871455668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495425" y="304800"/>
            <a:ext cx="7810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3366CC"/>
                </a:solidFill>
                <a:latin typeface="+mj-lt"/>
                <a:ea typeface="+mj-ea"/>
                <a:cs typeface="+mj-cs"/>
              </a:rPr>
              <a:t>Imports from Israel by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54341"/>
            <a:ext cx="7797460" cy="479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7700" y="3733800"/>
            <a:ext cx="8420100" cy="1470025"/>
          </a:xfrm>
        </p:spPr>
        <p:txBody>
          <a:bodyPr/>
          <a:lstStyle/>
          <a:p>
            <a:pPr eaLnBrk="1" hangingPunct="1"/>
            <a:r>
              <a:rPr lang="en-US" b="1" smtClean="0"/>
              <a:t>Future of the QIZ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33550" y="304800"/>
            <a:ext cx="7410450" cy="868363"/>
          </a:xfrm>
        </p:spPr>
        <p:txBody>
          <a:bodyPr/>
          <a:lstStyle/>
          <a:p>
            <a:r>
              <a:rPr lang="en-US" sz="3600" b="1" dirty="0" smtClean="0"/>
              <a:t>New strategy of QIZ Unit </a:t>
            </a:r>
            <a:endParaRPr lang="ar-EG" sz="3600" b="1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ED0A8B6C-E0F8-4AE1-B067-437BE80547BD}" type="slidenum">
              <a:rPr lang="en-US" smtClean="0"/>
              <a:pPr/>
              <a:t>23</a:t>
            </a:fld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7177939"/>
              </p:ext>
            </p:extLst>
          </p:nvPr>
        </p:nvGraphicFramePr>
        <p:xfrm>
          <a:off x="1676400" y="16764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4D80AECE-B0A4-49C1-BE12-7B21C8797BA1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620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kern="1200" dirty="0"/>
              <a:t>Distribution of listed companies by sector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57" y="1420499"/>
            <a:ext cx="7779170" cy="488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Page </a:t>
            </a:r>
            <a:fld id="{547B0B67-D63C-457D-B1D5-1501F3B20D94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Thank you  …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2286000" y="1524001"/>
            <a:ext cx="54864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/>
              <a:t>QIZ Unit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2400" b="1" dirty="0"/>
              <a:t>Ministry of </a:t>
            </a:r>
            <a:r>
              <a:rPr lang="en-US" sz="2400" b="1" dirty="0" smtClean="0"/>
              <a:t>Trade and Industry</a:t>
            </a:r>
            <a:endParaRPr lang="en-US" sz="2400" b="1" dirty="0"/>
          </a:p>
          <a:p>
            <a:pPr eaLnBrk="1" hangingPunct="1"/>
            <a:r>
              <a:rPr lang="en-US" dirty="0"/>
              <a:t>2 Latin America Street</a:t>
            </a:r>
            <a:br>
              <a:rPr lang="en-US" dirty="0"/>
            </a:br>
            <a:r>
              <a:rPr lang="en-US" dirty="0"/>
              <a:t>Garden City, Cairo, </a:t>
            </a:r>
            <a:r>
              <a:rPr lang="en-US" dirty="0" smtClean="0"/>
              <a:t>Egypt</a:t>
            </a:r>
            <a:endParaRPr lang="en-US" dirty="0"/>
          </a:p>
        </p:txBody>
      </p:sp>
      <p:graphicFrame>
        <p:nvGraphicFramePr>
          <p:cNvPr id="4751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4676"/>
              </p:ext>
            </p:extLst>
          </p:nvPr>
        </p:nvGraphicFramePr>
        <p:xfrm>
          <a:off x="1752600" y="2971801"/>
          <a:ext cx="7543800" cy="3189287"/>
        </p:xfrm>
        <a:graphic>
          <a:graphicData uri="http://schemas.openxmlformats.org/drawingml/2006/table">
            <a:tbl>
              <a:tblPr/>
              <a:tblGrid>
                <a:gridCol w="4475788"/>
                <a:gridCol w="3068012"/>
              </a:tblGrid>
              <a:tr h="560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202 792 1202, 2794 8703 (direct)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27921201, 27921177, 7920791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Fax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202 794 8025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Website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www.QIZEgypt.gov.eg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Enquiries related to registration and QIZ qualification procedures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procedures@qizegypt.gov.eg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Enquiries related to QIZ customers, suppliers, and other service/product providers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matchmaking@qizegypt.gov.eg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Enquiries related to investment opportunities in QIZ areas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investing@qizegypt.gov.eg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enquiries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info@qizegypt.gov.eg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18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Definition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53875"/>
              </p:ext>
            </p:extLst>
          </p:nvPr>
        </p:nvGraphicFramePr>
        <p:xfrm>
          <a:off x="1524000" y="1600198"/>
          <a:ext cx="7848600" cy="472440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48600"/>
              </a:tblGrid>
              <a:tr h="824245">
                <a:tc>
                  <a:txBody>
                    <a:bodyPr/>
                    <a:lstStyle/>
                    <a:p>
                      <a:pPr lvl="0"/>
                      <a:r>
                        <a:rPr lang="fr-FR" sz="1800" b="1" dirty="0" smtClean="0"/>
                        <a:t>QIZ are industrial parks housing manufacturing operations in Jordan and Egypt. </a:t>
                      </a:r>
                      <a:endParaRPr lang="fr-FR" sz="1800" b="1" dirty="0"/>
                    </a:p>
                  </a:txBody>
                  <a:tcPr marT="45716" marB="45716"/>
                </a:tc>
              </a:tr>
              <a:tr h="1300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They are a special FTA established in collaboration with neighboring </a:t>
                      </a:r>
                      <a:r>
                        <a:rPr lang="fr-FR" sz="1800" b="1" u="none" dirty="0" smtClean="0"/>
                        <a:t>Israel </a:t>
                      </a:r>
                      <a:r>
                        <a:rPr lang="fr-FR" sz="1800" b="1" dirty="0" smtClean="0"/>
                        <a:t>to take advantage of the free trade agreements between the United States and Israel. </a:t>
                      </a:r>
                    </a:p>
                  </a:txBody>
                  <a:tcPr marT="45716" marB="45716"/>
                </a:tc>
              </a:tr>
              <a:tr h="1300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Under the trade agreements goods </a:t>
                      </a:r>
                      <a:r>
                        <a:rPr lang="fr-FR" sz="1800" b="1" dirty="0" err="1" smtClean="0"/>
                        <a:t>produced</a:t>
                      </a:r>
                      <a:r>
                        <a:rPr lang="fr-FR" sz="1800" b="1" dirty="0" smtClean="0"/>
                        <a:t> in QIZ-</a:t>
                      </a:r>
                      <a:r>
                        <a:rPr lang="fr-FR" sz="1800" b="1" dirty="0" err="1" smtClean="0"/>
                        <a:t>notified</a:t>
                      </a:r>
                      <a:r>
                        <a:rPr lang="fr-FR" sz="1800" b="1" dirty="0" smtClean="0"/>
                        <a:t> areas </a:t>
                      </a:r>
                      <a:r>
                        <a:rPr lang="fr-FR" sz="1800" b="1" dirty="0" err="1" smtClean="0"/>
                        <a:t>can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directly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access</a:t>
                      </a:r>
                      <a:r>
                        <a:rPr lang="fr-FR" sz="1800" b="1" dirty="0" smtClean="0"/>
                        <a:t> US </a:t>
                      </a:r>
                      <a:r>
                        <a:rPr lang="fr-FR" sz="1800" b="1" dirty="0" err="1" smtClean="0"/>
                        <a:t>markets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without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u="none" dirty="0" err="1" smtClean="0"/>
                        <a:t>tariff</a:t>
                      </a:r>
                      <a:r>
                        <a:rPr lang="fr-FR" sz="1800" b="1" dirty="0" smtClean="0"/>
                        <a:t> or </a:t>
                      </a:r>
                      <a:r>
                        <a:rPr lang="fr-FR" sz="1800" b="1" u="none" dirty="0" smtClean="0"/>
                        <a:t>quota</a:t>
                      </a:r>
                      <a:r>
                        <a:rPr lang="fr-FR" sz="1800" b="1" dirty="0" smtClean="0"/>
                        <a:t> restrictions, </a:t>
                      </a:r>
                      <a:r>
                        <a:rPr lang="fr-FR" sz="1800" b="1" dirty="0" err="1" smtClean="0"/>
                        <a:t>subject</a:t>
                      </a:r>
                      <a:r>
                        <a:rPr lang="fr-FR" sz="1800" b="1" dirty="0" smtClean="0"/>
                        <a:t> to certain conditions. </a:t>
                      </a:r>
                    </a:p>
                  </a:txBody>
                  <a:tcPr marT="45716" marB="45716"/>
                </a:tc>
              </a:tr>
              <a:tr h="1300052">
                <a:tc>
                  <a:txBody>
                    <a:bodyPr/>
                    <a:lstStyle/>
                    <a:p>
                      <a:pPr lvl="0"/>
                      <a:r>
                        <a:rPr lang="fr-FR" sz="1800" b="1" dirty="0" smtClean="0"/>
                        <a:t>To </a:t>
                      </a:r>
                      <a:r>
                        <a:rPr lang="fr-FR" sz="1800" b="1" dirty="0" err="1" smtClean="0"/>
                        <a:t>qualify</a:t>
                      </a:r>
                      <a:r>
                        <a:rPr lang="fr-FR" sz="1800" b="1" dirty="0" smtClean="0"/>
                        <a:t>, </a:t>
                      </a:r>
                      <a:r>
                        <a:rPr lang="fr-FR" sz="1800" b="1" dirty="0" err="1" smtClean="0"/>
                        <a:t>goods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produced</a:t>
                      </a:r>
                      <a:r>
                        <a:rPr lang="fr-FR" sz="1800" b="1" dirty="0" smtClean="0"/>
                        <a:t> in </a:t>
                      </a:r>
                      <a:r>
                        <a:rPr lang="fr-FR" sz="1800" b="1" dirty="0" err="1" smtClean="0"/>
                        <a:t>these</a:t>
                      </a:r>
                      <a:r>
                        <a:rPr lang="fr-FR" sz="1800" b="1" dirty="0" smtClean="0"/>
                        <a:t> zones must </a:t>
                      </a:r>
                      <a:r>
                        <a:rPr lang="fr-FR" sz="1800" b="1" dirty="0" err="1" smtClean="0"/>
                        <a:t>contain</a:t>
                      </a:r>
                      <a:r>
                        <a:rPr lang="fr-FR" sz="1800" b="1" dirty="0" smtClean="0"/>
                        <a:t> a </a:t>
                      </a:r>
                      <a:r>
                        <a:rPr lang="fr-FR" sz="1800" b="1" dirty="0" err="1" smtClean="0"/>
                        <a:t>small</a:t>
                      </a:r>
                      <a:r>
                        <a:rPr lang="fr-FR" sz="1800" b="1" dirty="0" smtClean="0"/>
                        <a:t> portion of </a:t>
                      </a:r>
                      <a:r>
                        <a:rPr lang="fr-FR" sz="1800" b="1" dirty="0" err="1" smtClean="0"/>
                        <a:t>Israeli</a:t>
                      </a:r>
                      <a:r>
                        <a:rPr lang="fr-FR" sz="1800" b="1" dirty="0" smtClean="0"/>
                        <a:t> input. In addition, a minimum 35% value to the </a:t>
                      </a:r>
                      <a:r>
                        <a:rPr lang="fr-FR" sz="1800" b="1" dirty="0" err="1" smtClean="0"/>
                        <a:t>goods</a:t>
                      </a:r>
                      <a:r>
                        <a:rPr lang="fr-FR" sz="1800" b="1" dirty="0" smtClean="0"/>
                        <a:t> must </a:t>
                      </a:r>
                      <a:r>
                        <a:rPr lang="fr-FR" sz="1800" b="1" dirty="0" err="1" smtClean="0"/>
                        <a:t>be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added</a:t>
                      </a:r>
                      <a:r>
                        <a:rPr lang="fr-FR" sz="1800" b="1" dirty="0" smtClean="0"/>
                        <a:t> to the </a:t>
                      </a:r>
                      <a:r>
                        <a:rPr lang="fr-FR" sz="1800" b="1" dirty="0" err="1" smtClean="0"/>
                        <a:t>finished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product</a:t>
                      </a:r>
                      <a:endParaRPr lang="fr-FR" sz="1800" b="1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696200" cy="868363"/>
          </a:xfrm>
        </p:spPr>
        <p:txBody>
          <a:bodyPr/>
          <a:lstStyle/>
          <a:p>
            <a:r>
              <a:rPr lang="fr-FR" b="1" dirty="0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sz="2000" b="1" dirty="0" smtClean="0"/>
              <a:t>Reinforcing peace in the Middle East through regional economic partnerships</a:t>
            </a:r>
            <a:endParaRPr lang="fr-FR" sz="2000" b="1" dirty="0" smtClean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8305800" cy="49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QIZ Overview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600200" y="2057400"/>
          <a:ext cx="8148373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7700" y="3733800"/>
            <a:ext cx="8420100" cy="1470025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QIZ General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7509746"/>
              </p:ext>
            </p:extLst>
          </p:nvPr>
        </p:nvGraphicFramePr>
        <p:xfrm>
          <a:off x="1295400" y="1404938"/>
          <a:ext cx="3886200" cy="538210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86200"/>
              </a:tblGrid>
              <a:tr h="550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US </a:t>
                      </a:r>
                      <a:r>
                        <a:rPr lang="fr-FR" sz="1800" dirty="0" err="1" smtClean="0"/>
                        <a:t>Requirements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8030" marR="458030" marT="45726" marB="45726" anchor="ctr"/>
                </a:tc>
              </a:tr>
              <a:tr h="1155644"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en-US" sz="1800" b="1" dirty="0" smtClean="0"/>
                        <a:t>The article is a “new and different article of </a:t>
                      </a:r>
                    </a:p>
                    <a:p>
                      <a:pPr marL="17463">
                        <a:spcBef>
                          <a:spcPct val="0"/>
                        </a:spcBef>
                        <a:defRPr/>
                      </a:pPr>
                      <a:r>
                        <a:rPr lang="en-US" sz="1800" b="1" dirty="0" smtClean="0"/>
                        <a:t> commerce” produced in QIZ</a:t>
                      </a:r>
                    </a:p>
                  </a:txBody>
                  <a:tcPr marL="458030" marR="458030" marT="45726" marB="45726"/>
                </a:tc>
              </a:tr>
              <a:tr h="64357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It is “imported directly” into the United States</a:t>
                      </a:r>
                      <a:endParaRPr lang="fr-FR" sz="1800" b="1" dirty="0"/>
                    </a:p>
                  </a:txBody>
                  <a:tcPr marL="458030" marR="458030" marT="45726" marB="45726"/>
                </a:tc>
              </a:tr>
              <a:tr h="1689018">
                <a:tc>
                  <a:txBody>
                    <a:bodyPr/>
                    <a:lstStyle/>
                    <a:p>
                      <a:pPr marL="17463"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800" b="1" dirty="0" smtClean="0"/>
                        <a:t>The sum of the cost or value and the direct cost</a:t>
                      </a:r>
                    </a:p>
                    <a:p>
                      <a:pPr marL="17463" indent="0">
                        <a:spcBef>
                          <a:spcPct val="0"/>
                        </a:spcBef>
                        <a:buFont typeface="Arial" pitchFamily="34" charset="0"/>
                        <a:buNone/>
                        <a:defRPr/>
                      </a:pPr>
                      <a:r>
                        <a:rPr lang="en-US" sz="1800" b="1" dirty="0" smtClean="0"/>
                        <a:t>of processing in Egyptian QIZ and Israel is not less than 35%of the article’s US entered value</a:t>
                      </a:r>
                    </a:p>
                  </a:txBody>
                  <a:tcPr marL="458030" marR="458030" marT="45726" marB="45726"/>
                </a:tc>
              </a:tr>
              <a:tr h="1261811">
                <a:tc>
                  <a:txBody>
                    <a:bodyPr/>
                    <a:lstStyle/>
                    <a:p>
                      <a:pPr marL="17463"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800" b="1" dirty="0" smtClean="0"/>
                        <a:t>Up to 15% of the article’s value may be U.S inputs that contribute to the total 35%  requirement.</a:t>
                      </a:r>
                      <a:endParaRPr lang="en-US" sz="900" b="1" dirty="0" smtClean="0"/>
                    </a:p>
                  </a:txBody>
                  <a:tcPr marL="458030" marR="458030" marT="45726" marB="45726"/>
                </a:tc>
              </a:tr>
            </a:tbl>
          </a:graphicData>
        </a:graphic>
      </p:graphicFrame>
      <p:sp>
        <p:nvSpPr>
          <p:cNvPr id="92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7D79EE-EC5B-48DD-B067-32A93EE63DD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" name="Titre 4"/>
          <p:cNvSpPr>
            <a:spLocks noGrp="1"/>
          </p:cNvSpPr>
          <p:nvPr>
            <p:ph sz="half" idx="2"/>
          </p:nvPr>
        </p:nvSpPr>
        <p:spPr>
          <a:xfrm>
            <a:off x="5334000" y="1447800"/>
            <a:ext cx="4381500" cy="4525963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kern="1200" dirty="0"/>
              <a:t>Egypt – Israel Protocol Requirements</a:t>
            </a:r>
            <a:endParaRPr lang="fr-FR" sz="1800" b="1" kern="1200" dirty="0"/>
          </a:p>
        </p:txBody>
      </p:sp>
      <p:graphicFrame>
        <p:nvGraphicFramePr>
          <p:cNvPr id="16" name="Espace réservé du contenu 6"/>
          <p:cNvGraphicFramePr>
            <a:graphicFrameLocks/>
          </p:cNvGraphicFramePr>
          <p:nvPr/>
        </p:nvGraphicFramePr>
        <p:xfrm>
          <a:off x="5029200" y="1752600"/>
          <a:ext cx="4800600" cy="464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30" name="Titre 5"/>
          <p:cNvSpPr>
            <a:spLocks noGrp="1"/>
          </p:cNvSpPr>
          <p:nvPr>
            <p:ph type="title"/>
          </p:nvPr>
        </p:nvSpPr>
        <p:spPr>
          <a:xfrm>
            <a:off x="1524000" y="274637"/>
            <a:ext cx="7696200" cy="868363"/>
          </a:xfrm>
        </p:spPr>
        <p:txBody>
          <a:bodyPr/>
          <a:lstStyle/>
          <a:p>
            <a:r>
              <a:rPr lang="fr-FR" b="1" dirty="0" smtClean="0"/>
              <a:t>QIZ </a:t>
            </a:r>
            <a:r>
              <a:rPr lang="fr-FR" b="1" dirty="0" err="1" smtClean="0"/>
              <a:t>Requirements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914984"/>
              </p:ext>
            </p:extLst>
          </p:nvPr>
        </p:nvGraphicFramePr>
        <p:xfrm>
          <a:off x="1447800" y="1524000"/>
          <a:ext cx="792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2AC72E7-B34B-4703-A22F-D19917654D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696200" cy="868363"/>
          </a:xfrm>
        </p:spPr>
        <p:txBody>
          <a:bodyPr/>
          <a:lstStyle/>
          <a:p>
            <a:pPr eaLnBrk="1" hangingPunct="1"/>
            <a:r>
              <a:rPr lang="en-US" b="1" dirty="0" smtClean="0"/>
              <a:t>Participating Factories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304800"/>
            <a:ext cx="7512050" cy="868363"/>
          </a:xfrm>
        </p:spPr>
        <p:txBody>
          <a:bodyPr/>
          <a:lstStyle/>
          <a:p>
            <a:pPr eaLnBrk="1" hangingPunct="1"/>
            <a:r>
              <a:rPr lang="en-US" b="1" smtClean="0"/>
              <a:t>QIZ Map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6069F03-A432-4474-9E46-92D4C71A3130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" name="Picture 4" descr="USTR-QIZ-Designation-letter-to-Egypt-2.jpg"/>
          <p:cNvPicPr>
            <a:picLocks noChangeAspect="1"/>
          </p:cNvPicPr>
          <p:nvPr/>
        </p:nvPicPr>
        <p:blipFill rotWithShape="1">
          <a:blip r:embed="rId2" cstate="print"/>
          <a:srcRect l="8145" t="14359" r="7765" b="10769"/>
          <a:stretch/>
        </p:blipFill>
        <p:spPr>
          <a:xfrm>
            <a:off x="2438400" y="1333500"/>
            <a:ext cx="6372616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7415</TotalTime>
  <Words>790</Words>
  <Application>Microsoft Office PowerPoint</Application>
  <PresentationFormat>A4 Paper (210x297 mm)</PresentationFormat>
  <Paragraphs>149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Franklin Gothic Book</vt:lpstr>
      <vt:lpstr>Verdana</vt:lpstr>
      <vt:lpstr>Wingdings</vt:lpstr>
      <vt:lpstr>Default Design</vt:lpstr>
      <vt:lpstr>Picture</vt:lpstr>
      <vt:lpstr>PowerPoint Presentation</vt:lpstr>
      <vt:lpstr>QIZ Background</vt:lpstr>
      <vt:lpstr>Definition</vt:lpstr>
      <vt:lpstr>HISTORY Reinforcing peace in the Middle East through regional economic partnerships</vt:lpstr>
      <vt:lpstr>QIZ Overview</vt:lpstr>
      <vt:lpstr>QIZ General information</vt:lpstr>
      <vt:lpstr>QIZ Requirements</vt:lpstr>
      <vt:lpstr>Participating Factories</vt:lpstr>
      <vt:lpstr>QIZ Map</vt:lpstr>
      <vt:lpstr>Geographic Coverage Area</vt:lpstr>
      <vt:lpstr>QIZ Companies Profile </vt:lpstr>
      <vt:lpstr>Distribution of listed companies by location * till end of Feb, 2017 </vt:lpstr>
      <vt:lpstr>PowerPoint Presentation</vt:lpstr>
      <vt:lpstr>Distribution of listed companies by Capital &amp; Investment (EGP) * till end of Feb, 2017 </vt:lpstr>
      <vt:lpstr>QIZ Exports &amp; Imports</vt:lpstr>
      <vt:lpstr>Export &amp; Import Progress by Quarter * From 2012 till 2nd Quarter 2016</vt:lpstr>
      <vt:lpstr>Export &amp; Import Progress by Year * till end of 2nd Quarter 2016</vt:lpstr>
      <vt:lpstr>QIZ Statistics</vt:lpstr>
      <vt:lpstr>PowerPoint Presentation</vt:lpstr>
      <vt:lpstr>PowerPoint Presentation</vt:lpstr>
      <vt:lpstr>10.5% Israeli Content Imports</vt:lpstr>
      <vt:lpstr>PowerPoint Presentation</vt:lpstr>
      <vt:lpstr>Future of the QIZ Protocol</vt:lpstr>
      <vt:lpstr>New strategy of QIZ Unit </vt:lpstr>
      <vt:lpstr>Distribution of listed companies by sector</vt:lpstr>
      <vt:lpstr>Thank you 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Sept 2008</dc:title>
  <dc:creator>User</dc:creator>
  <cp:lastModifiedBy>Sara Abul Fotouh</cp:lastModifiedBy>
  <cp:revision>564</cp:revision>
  <cp:lastPrinted>2016-01-27T09:19:41Z</cp:lastPrinted>
  <dcterms:created xsi:type="dcterms:W3CDTF">2005-01-03T06:27:51Z</dcterms:created>
  <dcterms:modified xsi:type="dcterms:W3CDTF">2017-03-06T12:04:30Z</dcterms:modified>
</cp:coreProperties>
</file>